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" ContentType="image/tiff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5" r:id="rId9"/>
    <p:sldId id="264" r:id="rId10"/>
    <p:sldId id="266" r:id="rId11"/>
    <p:sldId id="267" r:id="rId12"/>
    <p:sldId id="268" r:id="rId13"/>
    <p:sldId id="273" r:id="rId14"/>
    <p:sldId id="269" r:id="rId15"/>
    <p:sldId id="274" r:id="rId16"/>
    <p:sldId id="270" r:id="rId17"/>
    <p:sldId id="275" r:id="rId18"/>
    <p:sldId id="271" r:id="rId19"/>
    <p:sldId id="276" r:id="rId20"/>
    <p:sldId id="272" r:id="rId21"/>
    <p:sldId id="262" r:id="rId22"/>
    <p:sldId id="277" r:id="rId23"/>
    <p:sldId id="278" r:id="rId24"/>
    <p:sldId id="280" r:id="rId25"/>
    <p:sldId id="279" r:id="rId26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44" y="3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78011-2F9A-40CB-BFCE-5B18FE3D8D92}" type="datetimeFigureOut">
              <a:rPr lang="es-ES" smtClean="0"/>
              <a:t>25/09/2019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55636-5276-4167-B447-35EEA42EC4D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862896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78011-2F9A-40CB-BFCE-5B18FE3D8D92}" type="datetimeFigureOut">
              <a:rPr lang="es-ES" smtClean="0"/>
              <a:t>25/09/2019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55636-5276-4167-B447-35EEA42EC4D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811685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78011-2F9A-40CB-BFCE-5B18FE3D8D92}" type="datetimeFigureOut">
              <a:rPr lang="es-ES" smtClean="0"/>
              <a:t>25/09/2019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55636-5276-4167-B447-35EEA42EC4D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299614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78011-2F9A-40CB-BFCE-5B18FE3D8D92}" type="datetimeFigureOut">
              <a:rPr lang="es-ES" smtClean="0"/>
              <a:t>25/09/2019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55636-5276-4167-B447-35EEA42EC4D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972323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78011-2F9A-40CB-BFCE-5B18FE3D8D92}" type="datetimeFigureOut">
              <a:rPr lang="es-ES" smtClean="0"/>
              <a:t>25/09/2019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55636-5276-4167-B447-35EEA42EC4D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578048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78011-2F9A-40CB-BFCE-5B18FE3D8D92}" type="datetimeFigureOut">
              <a:rPr lang="es-ES" smtClean="0"/>
              <a:t>25/09/2019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55636-5276-4167-B447-35EEA42EC4D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965050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78011-2F9A-40CB-BFCE-5B18FE3D8D92}" type="datetimeFigureOut">
              <a:rPr lang="es-ES" smtClean="0"/>
              <a:t>25/09/2019</a:t>
            </a:fld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55636-5276-4167-B447-35EEA42EC4D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529745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78011-2F9A-40CB-BFCE-5B18FE3D8D92}" type="datetimeFigureOut">
              <a:rPr lang="es-ES" smtClean="0"/>
              <a:t>25/09/2019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55636-5276-4167-B447-35EEA42EC4D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27617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78011-2F9A-40CB-BFCE-5B18FE3D8D92}" type="datetimeFigureOut">
              <a:rPr lang="es-ES" smtClean="0"/>
              <a:t>25/09/2019</a:t>
            </a:fld>
            <a:endParaRPr lang="es-E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55636-5276-4167-B447-35EEA42EC4D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949564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78011-2F9A-40CB-BFCE-5B18FE3D8D92}" type="datetimeFigureOut">
              <a:rPr lang="es-ES" smtClean="0"/>
              <a:t>25/09/2019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55636-5276-4167-B447-35EEA42EC4D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763125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78011-2F9A-40CB-BFCE-5B18FE3D8D92}" type="datetimeFigureOut">
              <a:rPr lang="es-ES" smtClean="0"/>
              <a:t>25/09/2019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55636-5276-4167-B447-35EEA42EC4D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902882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B78011-2F9A-40CB-BFCE-5B18FE3D8D92}" type="datetimeFigureOut">
              <a:rPr lang="es-ES" smtClean="0"/>
              <a:t>25/09/2019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755636-5276-4167-B447-35EEA42EC4D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34358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4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tif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tif"/><Relationship Id="rId1" Type="http://schemas.openxmlformats.org/officeDocument/2006/relationships/slideLayout" Target="../slideLayouts/slideLayout2.xml"/><Relationship Id="rId4" Type="http://schemas.microsoft.com/office/2007/relationships/hdphoto" Target="../media/hdphoto5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hyperlink" Target="https://www.promega.es/resources/tools/biomath/" TargetMode="External"/><Relationship Id="rId1" Type="http://schemas.openxmlformats.org/officeDocument/2006/relationships/slideLayout" Target="../slideLayouts/slideLayout2.xml"/><Relationship Id="rId9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microsoft.com/office/2007/relationships/hdphoto" Target="../media/hdphoto4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7.png"/><Relationship Id="rId5" Type="http://schemas.openxmlformats.org/officeDocument/2006/relationships/image" Target="../media/image12.png"/><Relationship Id="rId10" Type="http://schemas.openxmlformats.org/officeDocument/2006/relationships/image" Target="../media/image16.png"/><Relationship Id="rId4" Type="http://schemas.openxmlformats.org/officeDocument/2006/relationships/image" Target="../media/image11.png"/><Relationship Id="rId9" Type="http://schemas.microsoft.com/office/2007/relationships/hdphoto" Target="../media/hdphoto3.wdp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/>
          <p:cNvSpPr txBox="1"/>
          <p:nvPr/>
        </p:nvSpPr>
        <p:spPr>
          <a:xfrm>
            <a:off x="10806545" y="332509"/>
            <a:ext cx="1066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20/08/19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699982" y="595352"/>
            <a:ext cx="9915343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s-ES" sz="2400" b="1" dirty="0"/>
              <a:t>Prueba de los </a:t>
            </a:r>
            <a:r>
              <a:rPr lang="es-ES" sz="2400" b="1" dirty="0" err="1"/>
              <a:t>primers</a:t>
            </a:r>
            <a:r>
              <a:rPr lang="es-ES" sz="2400" b="1" dirty="0"/>
              <a:t> diseñados para la región 3’UTR de mDHCR24 y mSC5D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6681219" y="1593273"/>
            <a:ext cx="4658485" cy="455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A. PCR (V=20µL) usando 6 pares de </a:t>
            </a:r>
            <a:r>
              <a:rPr lang="es-ES" dirty="0" err="1"/>
              <a:t>primers</a:t>
            </a:r>
            <a:r>
              <a:rPr lang="es-ES" dirty="0"/>
              <a:t> en </a:t>
            </a:r>
            <a:r>
              <a:rPr lang="es-ES" dirty="0" err="1"/>
              <a:t>gDNA</a:t>
            </a:r>
            <a:r>
              <a:rPr lang="es-ES" dirty="0"/>
              <a:t> de N</a:t>
            </a:r>
            <a:r>
              <a:rPr lang="es-ES" sz="1400" dirty="0"/>
              <a:t>2</a:t>
            </a:r>
            <a:r>
              <a:rPr lang="es-ES" dirty="0"/>
              <a:t>A</a:t>
            </a:r>
          </a:p>
          <a:p>
            <a:pPr marL="800100" lvl="1" indent="-342900">
              <a:buAutoNum type="arabicPeriod"/>
            </a:pPr>
            <a:r>
              <a:rPr lang="es-ES" dirty="0"/>
              <a:t>DHCR24 fw1/rv1 --&gt; 8-mer</a:t>
            </a:r>
          </a:p>
          <a:p>
            <a:pPr marL="800100" lvl="1" indent="-342900">
              <a:buFontTx/>
              <a:buAutoNum type="arabicPeriod"/>
            </a:pPr>
            <a:r>
              <a:rPr lang="es-ES" dirty="0"/>
              <a:t>DHCR24 fw2/rv2 --&gt; 8-mer</a:t>
            </a:r>
          </a:p>
          <a:p>
            <a:pPr marL="800100" lvl="1" indent="-342900">
              <a:buFontTx/>
              <a:buAutoNum type="arabicPeriod"/>
            </a:pPr>
            <a:r>
              <a:rPr lang="es-ES" dirty="0"/>
              <a:t>DHCR24 fw3/rv2 --&gt; 8-mer</a:t>
            </a:r>
          </a:p>
          <a:p>
            <a:pPr marL="800100" lvl="1" indent="-342900">
              <a:buAutoNum type="arabicPeriod"/>
            </a:pPr>
            <a:r>
              <a:rPr lang="es-ES" dirty="0"/>
              <a:t>SC5D fw1/rv1 --&gt; 7-mer8</a:t>
            </a:r>
          </a:p>
          <a:p>
            <a:pPr marL="800100" lvl="1" indent="-342900">
              <a:buFontTx/>
              <a:buAutoNum type="arabicPeriod"/>
            </a:pPr>
            <a:r>
              <a:rPr lang="es-ES" dirty="0"/>
              <a:t>SC5D fw2/rv2 --&gt; 7-mer8</a:t>
            </a:r>
          </a:p>
          <a:p>
            <a:pPr marL="800100" lvl="1" indent="-342900">
              <a:buAutoNum type="arabicPeriod"/>
            </a:pPr>
            <a:r>
              <a:rPr lang="es-ES" dirty="0"/>
              <a:t>SC5D fw3/rv3 --&gt; 7-merA1</a:t>
            </a:r>
          </a:p>
          <a:p>
            <a:pPr marL="800100" lvl="1" indent="-342900">
              <a:buAutoNum type="arabicPeriod"/>
            </a:pPr>
            <a:endParaRPr lang="es-ES" dirty="0"/>
          </a:p>
          <a:p>
            <a:r>
              <a:rPr lang="es-ES" dirty="0"/>
              <a:t>B. Gel de agarosa 0.8%, cargando todo el volumen</a:t>
            </a:r>
          </a:p>
          <a:p>
            <a:pPr lvl="1"/>
            <a:r>
              <a:rPr lang="es-ES" sz="2000" b="1" dirty="0">
                <a:solidFill>
                  <a:srgbClr val="00B050"/>
                </a:solidFill>
              </a:rPr>
              <a:t>+ </a:t>
            </a:r>
            <a:r>
              <a:rPr lang="es-ES" dirty="0"/>
              <a:t>Del carril 3, cortamos la banda de 2268pb para usarla de molde para una PCR posterior</a:t>
            </a:r>
          </a:p>
          <a:p>
            <a:pPr lvl="1"/>
            <a:r>
              <a:rPr lang="es-ES" b="1" dirty="0">
                <a:solidFill>
                  <a:srgbClr val="00B0F0"/>
                </a:solidFill>
              </a:rPr>
              <a:t>*</a:t>
            </a:r>
            <a:r>
              <a:rPr lang="es-ES" dirty="0"/>
              <a:t> Repetir PCR con 40µL, 2 tubos por par de </a:t>
            </a:r>
            <a:r>
              <a:rPr lang="es-ES" dirty="0" err="1"/>
              <a:t>primers</a:t>
            </a:r>
            <a:endParaRPr lang="es-ES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382" t="37293" r="22372" b="19658"/>
          <a:stretch/>
        </p:blipFill>
        <p:spPr>
          <a:xfrm>
            <a:off x="1316182" y="2022764"/>
            <a:ext cx="4572000" cy="4165980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>
            <a:off x="1579421" y="2189018"/>
            <a:ext cx="5216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 err="1">
                <a:solidFill>
                  <a:schemeClr val="bg1"/>
                </a:solidFill>
                <a:cs typeface="Arial" panose="020B0604020202020204" pitchFamily="34" charset="0"/>
              </a:rPr>
              <a:t>Std</a:t>
            </a:r>
            <a:endParaRPr lang="es-ES" sz="20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2183047" y="2204612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>
                <a:solidFill>
                  <a:schemeClr val="bg1"/>
                </a:solidFill>
                <a:cs typeface="Arial" panose="020B0604020202020204" pitchFamily="34" charset="0"/>
              </a:rPr>
              <a:t>1</a:t>
            </a:r>
          </a:p>
        </p:txBody>
      </p:sp>
      <p:sp>
        <p:nvSpPr>
          <p:cNvPr id="11" name="CuadroTexto 10"/>
          <p:cNvSpPr txBox="1"/>
          <p:nvPr/>
        </p:nvSpPr>
        <p:spPr>
          <a:xfrm>
            <a:off x="2698991" y="2204612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>
                <a:solidFill>
                  <a:schemeClr val="bg1"/>
                </a:solidFill>
                <a:cs typeface="Arial" panose="020B0604020202020204" pitchFamily="34" charset="0"/>
              </a:rPr>
              <a:t>2</a:t>
            </a:r>
          </a:p>
        </p:txBody>
      </p:sp>
      <p:sp>
        <p:nvSpPr>
          <p:cNvPr id="12" name="CuadroTexto 11"/>
          <p:cNvSpPr txBox="1"/>
          <p:nvPr/>
        </p:nvSpPr>
        <p:spPr>
          <a:xfrm>
            <a:off x="3221319" y="2202873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>
                <a:solidFill>
                  <a:schemeClr val="bg1"/>
                </a:solidFill>
                <a:cs typeface="Arial" panose="020B0604020202020204" pitchFamily="34" charset="0"/>
              </a:rPr>
              <a:t>3</a:t>
            </a:r>
          </a:p>
        </p:txBody>
      </p:sp>
      <p:sp>
        <p:nvSpPr>
          <p:cNvPr id="13" name="CuadroTexto 12"/>
          <p:cNvSpPr txBox="1"/>
          <p:nvPr/>
        </p:nvSpPr>
        <p:spPr>
          <a:xfrm>
            <a:off x="3737263" y="2210670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>
                <a:solidFill>
                  <a:schemeClr val="bg1"/>
                </a:solidFill>
                <a:cs typeface="Arial" panose="020B0604020202020204" pitchFamily="34" charset="0"/>
              </a:rPr>
              <a:t>4</a:t>
            </a:r>
          </a:p>
        </p:txBody>
      </p:sp>
      <p:sp>
        <p:nvSpPr>
          <p:cNvPr id="14" name="CuadroTexto 13"/>
          <p:cNvSpPr txBox="1"/>
          <p:nvPr/>
        </p:nvSpPr>
        <p:spPr>
          <a:xfrm>
            <a:off x="4249949" y="2210670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>
                <a:solidFill>
                  <a:schemeClr val="bg1"/>
                </a:solidFill>
                <a:cs typeface="Arial" panose="020B0604020202020204" pitchFamily="34" charset="0"/>
              </a:rPr>
              <a:t>5</a:t>
            </a:r>
          </a:p>
        </p:txBody>
      </p:sp>
      <p:sp>
        <p:nvSpPr>
          <p:cNvPr id="15" name="CuadroTexto 14"/>
          <p:cNvSpPr txBox="1"/>
          <p:nvPr/>
        </p:nvSpPr>
        <p:spPr>
          <a:xfrm>
            <a:off x="4687555" y="2224525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>
                <a:solidFill>
                  <a:schemeClr val="bg1"/>
                </a:solidFill>
                <a:cs typeface="Arial" panose="020B0604020202020204" pitchFamily="34" charset="0"/>
              </a:rPr>
              <a:t>6</a:t>
            </a:r>
          </a:p>
        </p:txBody>
      </p:sp>
      <p:sp>
        <p:nvSpPr>
          <p:cNvPr id="16" name="CuadroTexto 15"/>
          <p:cNvSpPr txBox="1"/>
          <p:nvPr/>
        </p:nvSpPr>
        <p:spPr>
          <a:xfrm>
            <a:off x="5102374" y="2210670"/>
            <a:ext cx="5216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 err="1">
                <a:solidFill>
                  <a:schemeClr val="bg1"/>
                </a:solidFill>
                <a:cs typeface="Arial" panose="020B0604020202020204" pitchFamily="34" charset="0"/>
              </a:rPr>
              <a:t>Std</a:t>
            </a:r>
            <a:endParaRPr lang="es-ES" sz="20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17" name="Rectángulo 16"/>
          <p:cNvSpPr/>
          <p:nvPr/>
        </p:nvSpPr>
        <p:spPr>
          <a:xfrm>
            <a:off x="2101039" y="4378036"/>
            <a:ext cx="597952" cy="332509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CuadroTexto 17"/>
          <p:cNvSpPr txBox="1"/>
          <p:nvPr/>
        </p:nvSpPr>
        <p:spPr>
          <a:xfrm>
            <a:off x="2019829" y="3936365"/>
            <a:ext cx="843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>
                <a:solidFill>
                  <a:schemeClr val="bg1"/>
                </a:solidFill>
                <a:cs typeface="Arial" panose="020B0604020202020204" pitchFamily="34" charset="0"/>
              </a:rPr>
              <a:t>822pb</a:t>
            </a:r>
          </a:p>
        </p:txBody>
      </p:sp>
      <p:sp>
        <p:nvSpPr>
          <p:cNvPr id="19" name="Rectángulo 18"/>
          <p:cNvSpPr/>
          <p:nvPr/>
        </p:nvSpPr>
        <p:spPr>
          <a:xfrm>
            <a:off x="3090151" y="3434322"/>
            <a:ext cx="597952" cy="332509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" name="CuadroTexto 19"/>
          <p:cNvSpPr txBox="1"/>
          <p:nvPr/>
        </p:nvSpPr>
        <p:spPr>
          <a:xfrm>
            <a:off x="2954619" y="2992651"/>
            <a:ext cx="9733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>
                <a:solidFill>
                  <a:schemeClr val="bg1"/>
                </a:solidFill>
                <a:cs typeface="Arial" panose="020B0604020202020204" pitchFamily="34" charset="0"/>
              </a:rPr>
              <a:t>2268pb</a:t>
            </a:r>
          </a:p>
        </p:txBody>
      </p:sp>
      <p:sp>
        <p:nvSpPr>
          <p:cNvPr id="21" name="Rectángulo 20"/>
          <p:cNvSpPr/>
          <p:nvPr/>
        </p:nvSpPr>
        <p:spPr>
          <a:xfrm>
            <a:off x="3545120" y="4376755"/>
            <a:ext cx="597952" cy="332509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2" name="CuadroTexto 21"/>
          <p:cNvSpPr txBox="1"/>
          <p:nvPr/>
        </p:nvSpPr>
        <p:spPr>
          <a:xfrm>
            <a:off x="3389127" y="3976645"/>
            <a:ext cx="843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>
                <a:solidFill>
                  <a:schemeClr val="bg1"/>
                </a:solidFill>
                <a:cs typeface="Arial" panose="020B0604020202020204" pitchFamily="34" charset="0"/>
              </a:rPr>
              <a:t>852pb</a:t>
            </a:r>
          </a:p>
        </p:txBody>
      </p:sp>
      <p:sp>
        <p:nvSpPr>
          <p:cNvPr id="23" name="Rectángulo 22"/>
          <p:cNvSpPr/>
          <p:nvPr/>
        </p:nvSpPr>
        <p:spPr>
          <a:xfrm>
            <a:off x="4143072" y="4563150"/>
            <a:ext cx="597952" cy="332509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4" name="CuadroTexto 23"/>
          <p:cNvSpPr txBox="1"/>
          <p:nvPr/>
        </p:nvSpPr>
        <p:spPr>
          <a:xfrm>
            <a:off x="4117840" y="4176895"/>
            <a:ext cx="843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>
                <a:solidFill>
                  <a:schemeClr val="bg1"/>
                </a:solidFill>
                <a:cs typeface="Arial" panose="020B0604020202020204" pitchFamily="34" charset="0"/>
              </a:rPr>
              <a:t>749pb</a:t>
            </a:r>
          </a:p>
        </p:txBody>
      </p:sp>
      <p:sp>
        <p:nvSpPr>
          <p:cNvPr id="25" name="Rectángulo 24"/>
          <p:cNvSpPr/>
          <p:nvPr/>
        </p:nvSpPr>
        <p:spPr>
          <a:xfrm>
            <a:off x="4564459" y="3476234"/>
            <a:ext cx="597952" cy="332509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6" name="CuadroTexto 25"/>
          <p:cNvSpPr txBox="1"/>
          <p:nvPr/>
        </p:nvSpPr>
        <p:spPr>
          <a:xfrm>
            <a:off x="4434242" y="3795083"/>
            <a:ext cx="9733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>
                <a:solidFill>
                  <a:schemeClr val="bg1"/>
                </a:solidFill>
                <a:cs typeface="Arial" panose="020B0604020202020204" pitchFamily="34" charset="0"/>
              </a:rPr>
              <a:t>1843pb</a:t>
            </a:r>
          </a:p>
        </p:txBody>
      </p:sp>
      <p:sp>
        <p:nvSpPr>
          <p:cNvPr id="27" name="CuadroTexto 26"/>
          <p:cNvSpPr txBox="1"/>
          <p:nvPr/>
        </p:nvSpPr>
        <p:spPr>
          <a:xfrm>
            <a:off x="1842206" y="3951959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28" name="CuadroTexto 27"/>
          <p:cNvSpPr txBox="1"/>
          <p:nvPr/>
        </p:nvSpPr>
        <p:spPr>
          <a:xfrm>
            <a:off x="3201565" y="3997944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29" name="CuadroTexto 28"/>
          <p:cNvSpPr txBox="1"/>
          <p:nvPr/>
        </p:nvSpPr>
        <p:spPr>
          <a:xfrm>
            <a:off x="4251709" y="3356202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30" name="CuadroTexto 29"/>
          <p:cNvSpPr txBox="1"/>
          <p:nvPr/>
        </p:nvSpPr>
        <p:spPr>
          <a:xfrm>
            <a:off x="2792279" y="299411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rgbClr val="00B050"/>
                </a:solidFill>
              </a:rPr>
              <a:t>+</a:t>
            </a:r>
            <a:endParaRPr lang="es-ES" dirty="0"/>
          </a:p>
        </p:txBody>
      </p:sp>
      <p:cxnSp>
        <p:nvCxnSpPr>
          <p:cNvPr id="31" name="Conector recto 30"/>
          <p:cNvCxnSpPr/>
          <p:nvPr/>
        </p:nvCxnSpPr>
        <p:spPr>
          <a:xfrm flipV="1">
            <a:off x="2698991" y="2224525"/>
            <a:ext cx="314510" cy="36460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Abrir corchete 31"/>
          <p:cNvSpPr/>
          <p:nvPr/>
        </p:nvSpPr>
        <p:spPr>
          <a:xfrm rot="5400000">
            <a:off x="2796972" y="1219202"/>
            <a:ext cx="131933" cy="1364361"/>
          </a:xfrm>
          <a:prstGeom prst="leftBracket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3" name="Abrir corchete 32"/>
          <p:cNvSpPr/>
          <p:nvPr/>
        </p:nvSpPr>
        <p:spPr>
          <a:xfrm rot="5400000">
            <a:off x="4281005" y="1220635"/>
            <a:ext cx="134705" cy="1358727"/>
          </a:xfrm>
          <a:prstGeom prst="leftBracket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4" name="CuadroTexto 33"/>
          <p:cNvSpPr txBox="1"/>
          <p:nvPr/>
        </p:nvSpPr>
        <p:spPr>
          <a:xfrm>
            <a:off x="2385885" y="1454746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/>
              <a:t>DHCR24</a:t>
            </a:r>
          </a:p>
        </p:txBody>
      </p:sp>
      <p:sp>
        <p:nvSpPr>
          <p:cNvPr id="35" name="CuadroTexto 34"/>
          <p:cNvSpPr txBox="1"/>
          <p:nvPr/>
        </p:nvSpPr>
        <p:spPr>
          <a:xfrm>
            <a:off x="3993019" y="1454746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/>
              <a:t>SC5D</a:t>
            </a:r>
          </a:p>
        </p:txBody>
      </p:sp>
    </p:spTree>
    <p:extLst>
      <p:ext uri="{BB962C8B-B14F-4D97-AF65-F5344CB8AC3E}">
        <p14:creationId xmlns:p14="http://schemas.microsoft.com/office/powerpoint/2010/main" val="6225647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36E82C91-4E5C-421B-AB89-F3504AE468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1323" y="1991763"/>
            <a:ext cx="2292438" cy="3169492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535708" y="655781"/>
            <a:ext cx="461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/>
              <a:t>Ligación psiCheck2</a:t>
            </a:r>
            <a:r>
              <a:rPr lang="es-E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≡</a:t>
            </a:r>
            <a:r>
              <a:rPr lang="es-ES" b="1" dirty="0">
                <a:cs typeface="Times New Roman" panose="02020603050405020304" pitchFamily="18" charset="0"/>
              </a:rPr>
              <a:t>DHCR24fw1 / SC5Dfw1 (II)</a:t>
            </a:r>
            <a:endParaRPr lang="es-ES" b="1" dirty="0"/>
          </a:p>
        </p:txBody>
      </p:sp>
      <p:sp>
        <p:nvSpPr>
          <p:cNvPr id="5" name="CuadroTexto 4"/>
          <p:cNvSpPr txBox="1"/>
          <p:nvPr/>
        </p:nvSpPr>
        <p:spPr>
          <a:xfrm>
            <a:off x="10668001" y="471115"/>
            <a:ext cx="1066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27/08/19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734918" y="1507656"/>
            <a:ext cx="452819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s-ES" dirty="0"/>
              <a:t>Tamaño del plásmido e insertos</a:t>
            </a:r>
          </a:p>
          <a:p>
            <a:pPr marL="800100" lvl="1" indent="-342900">
              <a:buFont typeface="Calibri" panose="020F0502020204030204" pitchFamily="34" charset="0"/>
              <a:buChar char="−"/>
            </a:pPr>
            <a:r>
              <a:rPr lang="es-ES" dirty="0"/>
              <a:t>psiCheck2 (II) --&gt;  6,2kpb (18,85ng/</a:t>
            </a:r>
            <a:r>
              <a:rPr lang="es-ES" dirty="0" err="1"/>
              <a:t>uL</a:t>
            </a:r>
            <a:r>
              <a:rPr lang="es-ES" dirty="0"/>
              <a:t>)</a:t>
            </a:r>
          </a:p>
          <a:p>
            <a:pPr marL="800100" lvl="1" indent="-342900">
              <a:buFont typeface="Calibri" panose="020F0502020204030204" pitchFamily="34" charset="0"/>
              <a:buChar char="−"/>
            </a:pPr>
            <a:r>
              <a:rPr lang="es-ES" dirty="0"/>
              <a:t>DHCR24 1 --&gt; 822pb (14.7ng/</a:t>
            </a:r>
            <a:r>
              <a:rPr lang="es-ES" dirty="0" err="1"/>
              <a:t>uL</a:t>
            </a:r>
            <a:r>
              <a:rPr lang="es-ES" dirty="0"/>
              <a:t>)</a:t>
            </a:r>
          </a:p>
          <a:p>
            <a:pPr marL="800100" lvl="1" indent="-342900">
              <a:buFont typeface="Calibri" panose="020F0502020204030204" pitchFamily="34" charset="0"/>
              <a:buChar char="−"/>
            </a:pPr>
            <a:r>
              <a:rPr lang="es-ES" dirty="0"/>
              <a:t>SC5D 1 --&gt; 852pb (16ng/</a:t>
            </a:r>
            <a:r>
              <a:rPr lang="es-ES" dirty="0" err="1"/>
              <a:t>uL</a:t>
            </a:r>
            <a:r>
              <a:rPr lang="es-ES" dirty="0"/>
              <a:t>)</a:t>
            </a:r>
          </a:p>
          <a:p>
            <a:pPr lvl="1"/>
            <a:endParaRPr lang="es-ES" dirty="0"/>
          </a:p>
          <a:p>
            <a:pPr marL="342900" indent="-342900">
              <a:buAutoNum type="arabicPeriod"/>
            </a:pPr>
            <a:r>
              <a:rPr lang="es-ES" dirty="0"/>
              <a:t>Cantidad de plásmido --&gt; 100ng</a:t>
            </a:r>
          </a:p>
          <a:p>
            <a:pPr lvl="1"/>
            <a:endParaRPr lang="es-ES" dirty="0"/>
          </a:p>
          <a:p>
            <a:pPr marL="342900" indent="-342900">
              <a:buAutoNum type="arabicPeriod"/>
            </a:pPr>
            <a:r>
              <a:rPr lang="es-ES" dirty="0"/>
              <a:t>Ratios plásmido – inserto --&gt; 1:3 y 1:6</a:t>
            </a:r>
          </a:p>
          <a:p>
            <a:pPr marL="800100" lvl="1" indent="-342900">
              <a:buFont typeface="Calibri" panose="020F0502020204030204" pitchFamily="34" charset="0"/>
              <a:buChar char="−"/>
            </a:pPr>
            <a:r>
              <a:rPr lang="es-ES" dirty="0"/>
              <a:t>Numeración tubos:</a:t>
            </a:r>
          </a:p>
          <a:p>
            <a:pPr lvl="1"/>
            <a:r>
              <a:rPr lang="es-ES" dirty="0"/>
              <a:t>	1--&gt; DHCR24 1:3</a:t>
            </a:r>
          </a:p>
          <a:p>
            <a:pPr lvl="1"/>
            <a:r>
              <a:rPr lang="es-ES" dirty="0"/>
              <a:t>	2--&gt; DHCR23 1:6</a:t>
            </a:r>
          </a:p>
          <a:p>
            <a:pPr lvl="1"/>
            <a:r>
              <a:rPr lang="es-ES" dirty="0"/>
              <a:t>	3--&gt; SC5D 1:3</a:t>
            </a:r>
          </a:p>
          <a:p>
            <a:pPr lvl="1"/>
            <a:r>
              <a:rPr lang="es-ES" dirty="0"/>
              <a:t>	4--&gt; SC5D 1:6</a:t>
            </a:r>
          </a:p>
          <a:p>
            <a:pPr lvl="1"/>
            <a:endParaRPr lang="es-ES" dirty="0"/>
          </a:p>
        </p:txBody>
      </p:sp>
      <p:sp>
        <p:nvSpPr>
          <p:cNvPr id="9" name="CuadroTexto 8"/>
          <p:cNvSpPr txBox="1"/>
          <p:nvPr/>
        </p:nvSpPr>
        <p:spPr>
          <a:xfrm>
            <a:off x="5860549" y="1636837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DHCR24</a:t>
            </a:r>
          </a:p>
        </p:txBody>
      </p:sp>
      <p:sp>
        <p:nvSpPr>
          <p:cNvPr id="10" name="CuadroTexto 9"/>
          <p:cNvSpPr txBox="1"/>
          <p:nvPr/>
        </p:nvSpPr>
        <p:spPr>
          <a:xfrm>
            <a:off x="8741323" y="1636837"/>
            <a:ext cx="673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SC5D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FE4AFB16-9D52-49B8-88C0-4A30885336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9705" y="2082600"/>
            <a:ext cx="2292438" cy="3127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4063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/>
          <p:cNvSpPr txBox="1"/>
          <p:nvPr/>
        </p:nvSpPr>
        <p:spPr>
          <a:xfrm>
            <a:off x="535708" y="655781"/>
            <a:ext cx="8139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/>
              <a:t>Transformación, </a:t>
            </a:r>
            <a:r>
              <a:rPr lang="es-ES" b="1" dirty="0" err="1"/>
              <a:t>miniprep</a:t>
            </a:r>
            <a:r>
              <a:rPr lang="es-ES" b="1" dirty="0"/>
              <a:t> y secuenciación de psiCheck2</a:t>
            </a:r>
            <a:r>
              <a:rPr lang="es-E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≡</a:t>
            </a:r>
            <a:r>
              <a:rPr lang="es-ES" b="1" dirty="0">
                <a:cs typeface="Times New Roman" panose="02020603050405020304" pitchFamily="18" charset="0"/>
              </a:rPr>
              <a:t>DHCR24fw1 / SC5Dfw1 (II)</a:t>
            </a:r>
            <a:endParaRPr lang="es-ES" b="1" dirty="0"/>
          </a:p>
        </p:txBody>
      </p:sp>
      <p:sp>
        <p:nvSpPr>
          <p:cNvPr id="6" name="CuadroTexto 5"/>
          <p:cNvSpPr txBox="1"/>
          <p:nvPr/>
        </p:nvSpPr>
        <p:spPr>
          <a:xfrm>
            <a:off x="10668001" y="471115"/>
            <a:ext cx="1066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28/08/19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535708" y="1349828"/>
            <a:ext cx="1026292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lphaUcPeriod"/>
            </a:pPr>
            <a:r>
              <a:rPr lang="es-ES" dirty="0"/>
              <a:t>Transformación: 1uL de plásmido por alícuota, 4 alícuotas --&gt; picado de colonias</a:t>
            </a:r>
          </a:p>
          <a:p>
            <a:pPr marL="800100" lvl="1" indent="-342900">
              <a:buAutoNum type="arabicPeriod"/>
            </a:pPr>
            <a:r>
              <a:rPr lang="es-ES" dirty="0"/>
              <a:t>DH 1:3 (DHCR24 fw1) --&gt; DH 1-3 --&gt; placa vieja, solo funciona </a:t>
            </a:r>
            <a:r>
              <a:rPr lang="es-ES" b="1" dirty="0"/>
              <a:t>DH 3</a:t>
            </a:r>
          </a:p>
          <a:p>
            <a:pPr marL="800100" lvl="1" indent="-342900">
              <a:buAutoNum type="arabicPeriod"/>
            </a:pPr>
            <a:r>
              <a:rPr lang="es-ES" dirty="0"/>
              <a:t>DH 1:6 (         -            ) --&gt; DH 4-7 --&gt; placa vieja, ninguna crece en LB + </a:t>
            </a:r>
            <a:r>
              <a:rPr lang="es-ES" dirty="0" err="1"/>
              <a:t>Amp</a:t>
            </a:r>
            <a:endParaRPr lang="es-ES" dirty="0"/>
          </a:p>
          <a:p>
            <a:pPr marL="800100" lvl="1" indent="-342900">
              <a:buAutoNum type="arabicPeriod"/>
            </a:pPr>
            <a:r>
              <a:rPr lang="es-ES" dirty="0"/>
              <a:t>LSD 1:3 (SC5D fw1) --&gt; </a:t>
            </a:r>
            <a:r>
              <a:rPr lang="es-ES" b="1" dirty="0"/>
              <a:t>LSD 1-9 </a:t>
            </a:r>
            <a:r>
              <a:rPr lang="es-ES" dirty="0"/>
              <a:t>--&gt; placa nueva, colonias separadas, todas las picadas crecen</a:t>
            </a:r>
          </a:p>
          <a:p>
            <a:pPr marL="800100" lvl="1" indent="-342900">
              <a:buAutoNum type="arabicPeriod"/>
            </a:pPr>
            <a:r>
              <a:rPr lang="es-ES" dirty="0"/>
              <a:t>LSD 1:6 (        -        ) --&gt; placa vieja, no se pica nada de aquí</a:t>
            </a:r>
          </a:p>
          <a:p>
            <a:pPr lvl="1"/>
            <a:endParaRPr lang="es-ES" dirty="0"/>
          </a:p>
          <a:p>
            <a:pPr marL="342900" indent="-342900">
              <a:buAutoNum type="alphaUcPeriod"/>
            </a:pPr>
            <a:r>
              <a:rPr lang="es-ES" dirty="0" err="1"/>
              <a:t>Miniprep</a:t>
            </a:r>
            <a:r>
              <a:rPr lang="es-ES" dirty="0"/>
              <a:t>: </a:t>
            </a:r>
          </a:p>
          <a:p>
            <a:pPr marL="800100" lvl="1" indent="-342900">
              <a:buAutoNum type="arabicPeriod"/>
            </a:pPr>
            <a:r>
              <a:rPr lang="es-ES" dirty="0"/>
              <a:t>DH 3 --&gt; [   ] = 627,1ng/</a:t>
            </a:r>
            <a:r>
              <a:rPr lang="es-ES" dirty="0" err="1"/>
              <a:t>uL</a:t>
            </a:r>
            <a:r>
              <a:rPr lang="es-ES" dirty="0"/>
              <a:t> --&gt; SeqID BUU264</a:t>
            </a:r>
          </a:p>
          <a:p>
            <a:pPr marL="800100" lvl="1" indent="-342900">
              <a:buFont typeface="+mj-lt"/>
              <a:buAutoNum type="arabicPeriod"/>
            </a:pPr>
            <a:r>
              <a:rPr lang="es-ES" dirty="0"/>
              <a:t>LSD 1--&gt; [   ] = 611,7ng/</a:t>
            </a:r>
            <a:r>
              <a:rPr lang="es-ES" dirty="0" err="1"/>
              <a:t>uL</a:t>
            </a:r>
            <a:r>
              <a:rPr lang="es-ES" dirty="0"/>
              <a:t> --&gt; SeqID BUU273</a:t>
            </a:r>
          </a:p>
          <a:p>
            <a:pPr marL="800100" lvl="1" indent="-342900">
              <a:buFont typeface="+mj-lt"/>
              <a:buAutoNum type="arabicPeriod"/>
            </a:pPr>
            <a:r>
              <a:rPr lang="es-ES" dirty="0"/>
              <a:t>LSD 3--&gt; [   ] = 595,6ng/</a:t>
            </a:r>
            <a:r>
              <a:rPr lang="es-ES" dirty="0" err="1"/>
              <a:t>uL</a:t>
            </a:r>
            <a:r>
              <a:rPr lang="es-ES" dirty="0"/>
              <a:t> --&gt; SeqID BUU270</a:t>
            </a:r>
          </a:p>
          <a:p>
            <a:pPr marL="800100" lvl="1" indent="-342900">
              <a:buFont typeface="+mj-lt"/>
              <a:buAutoNum type="arabicPeriod"/>
            </a:pPr>
            <a:r>
              <a:rPr lang="es-ES" dirty="0"/>
              <a:t>LSD 9--&gt; [   ] = 648,5ng/</a:t>
            </a:r>
            <a:r>
              <a:rPr lang="es-ES" dirty="0" err="1"/>
              <a:t>uL</a:t>
            </a:r>
            <a:r>
              <a:rPr lang="es-ES" dirty="0"/>
              <a:t> --&gt; SeqID BUU267</a:t>
            </a:r>
          </a:p>
          <a:p>
            <a:pPr lvl="1"/>
            <a:endParaRPr lang="es-ES" dirty="0"/>
          </a:p>
          <a:p>
            <a:pPr marL="342900" indent="-342900">
              <a:buFont typeface="+mj-lt"/>
              <a:buAutoNum type="alphaUcPeriod"/>
            </a:pPr>
            <a:r>
              <a:rPr lang="es-ES" dirty="0"/>
              <a:t>Secuenciación:</a:t>
            </a:r>
          </a:p>
          <a:p>
            <a:pPr lvl="1"/>
            <a:r>
              <a:rPr lang="es-ES" dirty="0"/>
              <a:t>Se manda a secuenciar los cuatro plásmidos --&gt; alineado de la secuencias molde (el 3’UTR) con las secuencias que nos envían</a:t>
            </a:r>
          </a:p>
          <a:p>
            <a:r>
              <a:rPr lang="es-ES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31101809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1121" t="39794" r="313" b="5004"/>
          <a:stretch/>
        </p:blipFill>
        <p:spPr>
          <a:xfrm>
            <a:off x="450530" y="1032939"/>
            <a:ext cx="6374675" cy="836023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522195" y="509435"/>
            <a:ext cx="4362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DHCR24 fw1 – DH3 (SeqID BUU264) ~ 822pb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3"/>
          <a:srcRect r="21589" b="1771"/>
          <a:stretch/>
        </p:blipFill>
        <p:spPr>
          <a:xfrm>
            <a:off x="450530" y="1868962"/>
            <a:ext cx="6385699" cy="552021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4"/>
          <a:srcRect t="1936" b="1016"/>
          <a:stretch/>
        </p:blipFill>
        <p:spPr>
          <a:xfrm>
            <a:off x="450530" y="2577739"/>
            <a:ext cx="6936649" cy="3753394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86349" y="205468"/>
            <a:ext cx="4800600" cy="653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2654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b="2030"/>
          <a:stretch/>
        </p:blipFill>
        <p:spPr>
          <a:xfrm>
            <a:off x="857930" y="1480593"/>
            <a:ext cx="6905625" cy="4824414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857930" y="692315"/>
            <a:ext cx="4362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DHCR24 fw1 – DH3 (SeqID BUU264) ~ 822pb</a:t>
            </a:r>
          </a:p>
        </p:txBody>
      </p:sp>
    </p:spTree>
    <p:extLst>
      <p:ext uri="{BB962C8B-B14F-4D97-AF65-F5344CB8AC3E}">
        <p14:creationId xmlns:p14="http://schemas.microsoft.com/office/powerpoint/2010/main" val="18996390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522195" y="509435"/>
            <a:ext cx="4194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SC5D fw1 – LSD 9 (SeqID BUU267) ~ 852pb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195" y="1161369"/>
            <a:ext cx="6315075" cy="79057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3"/>
          <a:srcRect r="2114"/>
          <a:stretch/>
        </p:blipFill>
        <p:spPr>
          <a:xfrm>
            <a:off x="607920" y="1821588"/>
            <a:ext cx="6097680" cy="60007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920" y="2543583"/>
            <a:ext cx="5884410" cy="4008594"/>
          </a:xfrm>
          <a:prstGeom prst="rect">
            <a:avLst/>
          </a:prstGeom>
        </p:spPr>
      </p:pic>
      <p:grpSp>
        <p:nvGrpSpPr>
          <p:cNvPr id="11" name="Grupo 10"/>
          <p:cNvGrpSpPr/>
          <p:nvPr/>
        </p:nvGrpSpPr>
        <p:grpSpPr>
          <a:xfrm>
            <a:off x="7160078" y="365759"/>
            <a:ext cx="3061191" cy="6186418"/>
            <a:chOff x="7160078" y="365759"/>
            <a:chExt cx="3061191" cy="6186418"/>
          </a:xfrm>
        </p:grpSpPr>
        <p:pic>
          <p:nvPicPr>
            <p:cNvPr id="9" name="Imagen 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168787" y="365759"/>
              <a:ext cx="3052482" cy="5663157"/>
            </a:xfrm>
            <a:prstGeom prst="rect">
              <a:avLst/>
            </a:prstGeom>
          </p:spPr>
        </p:pic>
        <p:pic>
          <p:nvPicPr>
            <p:cNvPr id="10" name="Imagen 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160078" y="5957850"/>
              <a:ext cx="3061191" cy="594327"/>
            </a:xfrm>
            <a:prstGeom prst="rect">
              <a:avLst/>
            </a:prstGeom>
          </p:spPr>
        </p:pic>
      </p:grpSp>
      <p:pic>
        <p:nvPicPr>
          <p:cNvPr id="12" name="Imagen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14170" y="2715714"/>
            <a:ext cx="1619250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99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463" y="1152254"/>
            <a:ext cx="6810375" cy="4762500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522195" y="509435"/>
            <a:ext cx="4194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SC5D fw1 – LSD 9 (SeqID BUU267) ~ 852pb</a:t>
            </a:r>
          </a:p>
        </p:txBody>
      </p:sp>
    </p:spTree>
    <p:extLst>
      <p:ext uri="{BB962C8B-B14F-4D97-AF65-F5344CB8AC3E}">
        <p14:creationId xmlns:p14="http://schemas.microsoft.com/office/powerpoint/2010/main" val="4343248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522195" y="509435"/>
            <a:ext cx="4194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es-ES" dirty="0"/>
              <a:t>SC5D fw1 – LSD 3 (SeqID BUU270) ~ 852pb</a:t>
            </a: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920" y="2543583"/>
            <a:ext cx="5884410" cy="4008594"/>
          </a:xfrm>
          <a:prstGeom prst="rect">
            <a:avLst/>
          </a:prstGeom>
        </p:spPr>
      </p:pic>
      <p:grpSp>
        <p:nvGrpSpPr>
          <p:cNvPr id="11" name="Grupo 10"/>
          <p:cNvGrpSpPr/>
          <p:nvPr/>
        </p:nvGrpSpPr>
        <p:grpSpPr>
          <a:xfrm>
            <a:off x="7160078" y="365759"/>
            <a:ext cx="3061191" cy="6186418"/>
            <a:chOff x="7160078" y="365759"/>
            <a:chExt cx="3061191" cy="6186418"/>
          </a:xfrm>
        </p:grpSpPr>
        <p:pic>
          <p:nvPicPr>
            <p:cNvPr id="9" name="Imagen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68787" y="365759"/>
              <a:ext cx="3052482" cy="5663157"/>
            </a:xfrm>
            <a:prstGeom prst="rect">
              <a:avLst/>
            </a:prstGeom>
          </p:spPr>
        </p:pic>
        <p:pic>
          <p:nvPicPr>
            <p:cNvPr id="10" name="Imagen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60078" y="5957850"/>
              <a:ext cx="3061191" cy="594327"/>
            </a:xfrm>
            <a:prstGeom prst="rect">
              <a:avLst/>
            </a:prstGeom>
          </p:spPr>
        </p:pic>
      </p:grpSp>
      <p:pic>
        <p:nvPicPr>
          <p:cNvPr id="12" name="Imagen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14170" y="2715714"/>
            <a:ext cx="1619250" cy="590550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0295" y="912383"/>
            <a:ext cx="6115050" cy="847725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8395" y="1793725"/>
            <a:ext cx="6038850" cy="54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7720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384" y="1266689"/>
            <a:ext cx="6877050" cy="5038725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837384" y="648772"/>
            <a:ext cx="4194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es-ES" dirty="0"/>
              <a:t>SC5D fw1 – LSD 3 (SeqID BUU270) ~ 852pb</a:t>
            </a:r>
          </a:p>
        </p:txBody>
      </p:sp>
    </p:spTree>
    <p:extLst>
      <p:ext uri="{BB962C8B-B14F-4D97-AF65-F5344CB8AC3E}">
        <p14:creationId xmlns:p14="http://schemas.microsoft.com/office/powerpoint/2010/main" val="20649737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522195" y="509435"/>
            <a:ext cx="41944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es-ES" dirty="0"/>
              <a:t>SC5D fw1 – LSD 1 (SeqID BUU273) ~ 852pb</a:t>
            </a:r>
          </a:p>
          <a:p>
            <a:pPr marL="0" lvl="1"/>
            <a:endParaRPr lang="es-ES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920" y="2543583"/>
            <a:ext cx="5884410" cy="4008594"/>
          </a:xfrm>
          <a:prstGeom prst="rect">
            <a:avLst/>
          </a:prstGeom>
        </p:spPr>
      </p:pic>
      <p:grpSp>
        <p:nvGrpSpPr>
          <p:cNvPr id="11" name="Grupo 10"/>
          <p:cNvGrpSpPr/>
          <p:nvPr/>
        </p:nvGrpSpPr>
        <p:grpSpPr>
          <a:xfrm>
            <a:off x="7160078" y="365759"/>
            <a:ext cx="3061191" cy="6186418"/>
            <a:chOff x="7160078" y="365759"/>
            <a:chExt cx="3061191" cy="6186418"/>
          </a:xfrm>
        </p:grpSpPr>
        <p:pic>
          <p:nvPicPr>
            <p:cNvPr id="9" name="Imagen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68787" y="365759"/>
              <a:ext cx="3052482" cy="5663157"/>
            </a:xfrm>
            <a:prstGeom prst="rect">
              <a:avLst/>
            </a:prstGeom>
          </p:spPr>
        </p:pic>
        <p:pic>
          <p:nvPicPr>
            <p:cNvPr id="10" name="Imagen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60078" y="5957850"/>
              <a:ext cx="3061191" cy="594327"/>
            </a:xfrm>
            <a:prstGeom prst="rect">
              <a:avLst/>
            </a:prstGeom>
          </p:spPr>
        </p:pic>
      </p:grpSp>
      <p:pic>
        <p:nvPicPr>
          <p:cNvPr id="12" name="Imagen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14170" y="2715714"/>
            <a:ext cx="1619250" cy="59055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7920" y="939649"/>
            <a:ext cx="6105525" cy="77152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7920" y="1772056"/>
            <a:ext cx="6067425" cy="54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4590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613" y="1075644"/>
            <a:ext cx="6896100" cy="5229225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984613" y="596521"/>
            <a:ext cx="41944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es-ES" dirty="0"/>
              <a:t>SC5D fw1 – LSD 1 (SeqID BUU273) ~ 852pb</a:t>
            </a:r>
          </a:p>
          <a:p>
            <a:pPr marL="0" lvl="1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028881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7" t="36646" r="14785" b="25184"/>
          <a:stretch/>
        </p:blipFill>
        <p:spPr>
          <a:xfrm>
            <a:off x="535708" y="2216728"/>
            <a:ext cx="6273641" cy="2937164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535708" y="655781"/>
            <a:ext cx="58353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b="1" dirty="0"/>
              <a:t>Amplificación de los insertos – PCR con 40</a:t>
            </a:r>
            <a:r>
              <a:rPr lang="el-GR" sz="2400" b="1" dirty="0"/>
              <a:t>μ</a:t>
            </a:r>
            <a:r>
              <a:rPr lang="es-ES" sz="2400" b="1" dirty="0"/>
              <a:t>L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1560946" y="236450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1953491" y="237368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8" name="CuadroTexto 7"/>
          <p:cNvSpPr txBox="1"/>
          <p:nvPr/>
        </p:nvSpPr>
        <p:spPr>
          <a:xfrm>
            <a:off x="3294270" y="237368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9" name="CuadroTexto 8"/>
          <p:cNvSpPr txBox="1"/>
          <p:nvPr/>
        </p:nvSpPr>
        <p:spPr>
          <a:xfrm>
            <a:off x="3681764" y="237356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0" name="CuadroTexto 9"/>
          <p:cNvSpPr txBox="1"/>
          <p:nvPr/>
        </p:nvSpPr>
        <p:spPr>
          <a:xfrm>
            <a:off x="5510132" y="237356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11" name="CuadroTexto 10"/>
          <p:cNvSpPr txBox="1"/>
          <p:nvPr/>
        </p:nvSpPr>
        <p:spPr>
          <a:xfrm>
            <a:off x="5934364" y="237356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12" name="Rectángulo 11"/>
          <p:cNvSpPr/>
          <p:nvPr/>
        </p:nvSpPr>
        <p:spPr>
          <a:xfrm>
            <a:off x="1450109" y="3205018"/>
            <a:ext cx="969818" cy="48952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Rectángulo 12"/>
          <p:cNvSpPr/>
          <p:nvPr/>
        </p:nvSpPr>
        <p:spPr>
          <a:xfrm>
            <a:off x="3178383" y="3232726"/>
            <a:ext cx="969818" cy="48952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Rectángulo 13"/>
          <p:cNvSpPr/>
          <p:nvPr/>
        </p:nvSpPr>
        <p:spPr>
          <a:xfrm>
            <a:off x="5387482" y="2687598"/>
            <a:ext cx="969818" cy="48952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CuadroTexto 14"/>
          <p:cNvSpPr txBox="1"/>
          <p:nvPr/>
        </p:nvSpPr>
        <p:spPr>
          <a:xfrm>
            <a:off x="1560946" y="3796390"/>
            <a:ext cx="779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822pb</a:t>
            </a:r>
          </a:p>
        </p:txBody>
      </p:sp>
      <p:sp>
        <p:nvSpPr>
          <p:cNvPr id="16" name="CuadroTexto 15"/>
          <p:cNvSpPr txBox="1"/>
          <p:nvPr/>
        </p:nvSpPr>
        <p:spPr>
          <a:xfrm>
            <a:off x="3255129" y="3842631"/>
            <a:ext cx="779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852pb</a:t>
            </a:r>
          </a:p>
        </p:txBody>
      </p:sp>
      <p:sp>
        <p:nvSpPr>
          <p:cNvPr id="17" name="CuadroTexto 16"/>
          <p:cNvSpPr txBox="1"/>
          <p:nvPr/>
        </p:nvSpPr>
        <p:spPr>
          <a:xfrm>
            <a:off x="5424191" y="3274259"/>
            <a:ext cx="896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1843pb</a:t>
            </a:r>
          </a:p>
        </p:txBody>
      </p:sp>
      <p:sp>
        <p:nvSpPr>
          <p:cNvPr id="19" name="Abrir corchete 18"/>
          <p:cNvSpPr/>
          <p:nvPr/>
        </p:nvSpPr>
        <p:spPr>
          <a:xfrm rot="5400000">
            <a:off x="1885981" y="1431729"/>
            <a:ext cx="129309" cy="1135766"/>
          </a:xfrm>
          <a:prstGeom prst="leftBracket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" name="CuadroTexto 20"/>
          <p:cNvSpPr txBox="1"/>
          <p:nvPr/>
        </p:nvSpPr>
        <p:spPr>
          <a:xfrm>
            <a:off x="1270449" y="1560885"/>
            <a:ext cx="1360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DHCR24 fw1</a:t>
            </a:r>
          </a:p>
        </p:txBody>
      </p:sp>
      <p:sp>
        <p:nvSpPr>
          <p:cNvPr id="22" name="Abrir corchete 21"/>
          <p:cNvSpPr/>
          <p:nvPr/>
        </p:nvSpPr>
        <p:spPr>
          <a:xfrm rot="5400000">
            <a:off x="3617110" y="1431729"/>
            <a:ext cx="129309" cy="1135766"/>
          </a:xfrm>
          <a:prstGeom prst="leftBracket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3" name="CuadroTexto 22"/>
          <p:cNvSpPr txBox="1"/>
          <p:nvPr/>
        </p:nvSpPr>
        <p:spPr>
          <a:xfrm>
            <a:off x="3141840" y="1570458"/>
            <a:ext cx="1079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SC5D fw1</a:t>
            </a:r>
          </a:p>
        </p:txBody>
      </p:sp>
      <p:sp>
        <p:nvSpPr>
          <p:cNvPr id="24" name="Abrir corchete 23"/>
          <p:cNvSpPr/>
          <p:nvPr/>
        </p:nvSpPr>
        <p:spPr>
          <a:xfrm rot="5400000">
            <a:off x="5851238" y="1454927"/>
            <a:ext cx="129309" cy="1135766"/>
          </a:xfrm>
          <a:prstGeom prst="leftBracket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5" name="CuadroTexto 24"/>
          <p:cNvSpPr txBox="1"/>
          <p:nvPr/>
        </p:nvSpPr>
        <p:spPr>
          <a:xfrm>
            <a:off x="5375968" y="1598099"/>
            <a:ext cx="1079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SC5D fw3</a:t>
            </a:r>
          </a:p>
        </p:txBody>
      </p:sp>
      <p:sp>
        <p:nvSpPr>
          <p:cNvPr id="26" name="CuadroTexto 25"/>
          <p:cNvSpPr txBox="1"/>
          <p:nvPr/>
        </p:nvSpPr>
        <p:spPr>
          <a:xfrm>
            <a:off x="7144541" y="1745551"/>
            <a:ext cx="4516582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s-ES" dirty="0"/>
              <a:t>Amplificación por PCR usando los pares de </a:t>
            </a:r>
            <a:r>
              <a:rPr lang="es-ES" dirty="0" err="1"/>
              <a:t>primers</a:t>
            </a:r>
            <a:r>
              <a:rPr lang="es-ES" dirty="0"/>
              <a:t> DHCR24 </a:t>
            </a:r>
            <a:r>
              <a:rPr lang="es-ES" dirty="0" err="1"/>
              <a:t>fw</a:t>
            </a:r>
            <a:r>
              <a:rPr lang="es-ES" dirty="0"/>
              <a:t>/rv1 (62ºC), SC5D </a:t>
            </a:r>
            <a:r>
              <a:rPr lang="es-ES" dirty="0" err="1"/>
              <a:t>fw</a:t>
            </a:r>
            <a:r>
              <a:rPr lang="es-ES" dirty="0"/>
              <a:t>/rv1 y SC5D </a:t>
            </a:r>
            <a:r>
              <a:rPr lang="es-ES" dirty="0" err="1"/>
              <a:t>fw</a:t>
            </a:r>
            <a:r>
              <a:rPr lang="es-ES" dirty="0"/>
              <a:t>/rv3 (64ºC) con un volumen de 40</a:t>
            </a:r>
            <a:r>
              <a:rPr lang="el-GR" dirty="0"/>
              <a:t>μ</a:t>
            </a:r>
            <a:r>
              <a:rPr lang="es-ES" dirty="0"/>
              <a:t>L.</a:t>
            </a:r>
          </a:p>
          <a:p>
            <a:pPr marL="342900" indent="-342900">
              <a:buAutoNum type="arabicPeriod"/>
            </a:pPr>
            <a:r>
              <a:rPr lang="es-ES" dirty="0"/>
              <a:t>Gel de agarosa al 1%</a:t>
            </a:r>
          </a:p>
          <a:p>
            <a:pPr marL="342900" indent="-342900">
              <a:buAutoNum type="arabicPeriod"/>
            </a:pPr>
            <a:r>
              <a:rPr lang="es-ES" dirty="0"/>
              <a:t>Corte de las bandas 1, 3 y 5 y extracción del gel con el Gel </a:t>
            </a:r>
            <a:r>
              <a:rPr lang="es-ES" dirty="0" err="1"/>
              <a:t>Extraction</a:t>
            </a:r>
            <a:r>
              <a:rPr lang="es-ES" dirty="0"/>
              <a:t> Kit (</a:t>
            </a:r>
            <a:r>
              <a:rPr lang="es-ES" dirty="0" err="1"/>
              <a:t>Vf</a:t>
            </a:r>
            <a:r>
              <a:rPr lang="es-ES" dirty="0"/>
              <a:t>=50</a:t>
            </a:r>
            <a:r>
              <a:rPr lang="el-GR" dirty="0"/>
              <a:t>μ</a:t>
            </a:r>
            <a:r>
              <a:rPr lang="es-ES" dirty="0"/>
              <a:t>L).</a:t>
            </a:r>
          </a:p>
          <a:p>
            <a:pPr marL="342900" indent="-342900">
              <a:buAutoNum type="arabicPeriod"/>
            </a:pPr>
            <a:r>
              <a:rPr lang="es-ES" dirty="0"/>
              <a:t>Concentraciones</a:t>
            </a:r>
          </a:p>
          <a:p>
            <a:pPr marL="800100" lvl="1" indent="-342900">
              <a:buAutoNum type="arabicPeriod"/>
            </a:pPr>
            <a:r>
              <a:rPr lang="es-ES" dirty="0"/>
              <a:t>DHCR24 (1) --&gt; 22,2ng/</a:t>
            </a:r>
            <a:r>
              <a:rPr lang="el-GR" dirty="0"/>
              <a:t>μ</a:t>
            </a:r>
            <a:r>
              <a:rPr lang="es-ES" dirty="0"/>
              <a:t>L (1,1</a:t>
            </a:r>
            <a:r>
              <a:rPr lang="el-GR" dirty="0"/>
              <a:t> μ</a:t>
            </a:r>
            <a:r>
              <a:rPr lang="es-ES" dirty="0"/>
              <a:t>g)</a:t>
            </a:r>
          </a:p>
          <a:p>
            <a:pPr marL="800100" lvl="1" indent="-342900">
              <a:buAutoNum type="arabicPeriod"/>
            </a:pPr>
            <a:r>
              <a:rPr lang="es-ES" dirty="0"/>
              <a:t>SC5D-1 (3) --&gt; 31,7ng/</a:t>
            </a:r>
            <a:r>
              <a:rPr lang="el-GR" dirty="0"/>
              <a:t> μ</a:t>
            </a:r>
            <a:r>
              <a:rPr lang="es-ES" dirty="0"/>
              <a:t>L (1,5</a:t>
            </a:r>
            <a:r>
              <a:rPr lang="el-GR" dirty="0"/>
              <a:t> μ</a:t>
            </a:r>
            <a:r>
              <a:rPr lang="es-ES" dirty="0"/>
              <a:t>g)</a:t>
            </a:r>
          </a:p>
          <a:p>
            <a:pPr marL="800100" lvl="1" indent="-342900">
              <a:buAutoNum type="arabicPeriod"/>
            </a:pPr>
            <a:r>
              <a:rPr lang="es-ES" dirty="0"/>
              <a:t>SC5D-3 (5) --&gt; 36,3ng/</a:t>
            </a:r>
            <a:r>
              <a:rPr lang="el-GR" dirty="0"/>
              <a:t> μ</a:t>
            </a:r>
            <a:r>
              <a:rPr lang="es-ES" dirty="0"/>
              <a:t>L (1,8</a:t>
            </a:r>
            <a:r>
              <a:rPr lang="el-GR" dirty="0"/>
              <a:t> μ</a:t>
            </a:r>
            <a:r>
              <a:rPr lang="es-ES" dirty="0"/>
              <a:t>g)</a:t>
            </a:r>
          </a:p>
          <a:p>
            <a:pPr marL="342900" indent="-342900">
              <a:buAutoNum type="arabicPeriod"/>
            </a:pPr>
            <a:r>
              <a:rPr lang="es-ES" dirty="0"/>
              <a:t>Quedan almacenadas en agarosa a 4ºC las bandas 2, 4 y 6.</a:t>
            </a:r>
          </a:p>
        </p:txBody>
      </p:sp>
      <p:sp>
        <p:nvSpPr>
          <p:cNvPr id="27" name="CuadroTexto 26"/>
          <p:cNvSpPr txBox="1"/>
          <p:nvPr/>
        </p:nvSpPr>
        <p:spPr>
          <a:xfrm>
            <a:off x="10751127" y="526473"/>
            <a:ext cx="1066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21/08/19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35042D26-0A19-4902-842F-7B1C36CD8548}"/>
              </a:ext>
            </a:extLst>
          </p:cNvPr>
          <p:cNvSpPr txBox="1"/>
          <p:nvPr/>
        </p:nvSpPr>
        <p:spPr>
          <a:xfrm>
            <a:off x="1862632" y="5989739"/>
            <a:ext cx="4225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¡¡¡ Bandas cortadas solo en fotos de Cris !!!</a:t>
            </a:r>
          </a:p>
        </p:txBody>
      </p:sp>
    </p:spTree>
    <p:extLst>
      <p:ext uri="{BB962C8B-B14F-4D97-AF65-F5344CB8AC3E}">
        <p14:creationId xmlns:p14="http://schemas.microsoft.com/office/powerpoint/2010/main" val="18347712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522195" y="509435"/>
            <a:ext cx="6981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SC5D fw1 – LSD 9 (SeqID BUU267) vs. SC5D fw1 – LSD 3 (SeqID BUU270) 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295" y="3083649"/>
            <a:ext cx="8067675" cy="1352550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522195" y="2714317"/>
            <a:ext cx="6981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SC5D fw1 – LSD 9 (SeqID BUU267) vs. SC5D fw1 – LSD 1 (SeqID BUU273) </a:t>
            </a: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295" y="948273"/>
            <a:ext cx="8029575" cy="1200150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>
            <a:off x="522195" y="4897593"/>
            <a:ext cx="6981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SC5D fw1 – LSD 3 (SeqID BUU270) vs. SC5D fw1 – LSD 1 (SeqID BUU273) </a:t>
            </a: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000" y="5336432"/>
            <a:ext cx="813435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9661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535708" y="655781"/>
            <a:ext cx="29518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/>
              <a:t>Ligación psiCheck2</a:t>
            </a:r>
            <a:r>
              <a:rPr lang="es-E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≡</a:t>
            </a:r>
            <a:r>
              <a:rPr lang="es-ES" b="1" dirty="0">
                <a:cs typeface="Times New Roman" panose="02020603050405020304" pitchFamily="18" charset="0"/>
              </a:rPr>
              <a:t>SC5Dfw3</a:t>
            </a:r>
            <a:endParaRPr lang="es-ES" b="1" dirty="0"/>
          </a:p>
        </p:txBody>
      </p:sp>
      <p:sp>
        <p:nvSpPr>
          <p:cNvPr id="5" name="CuadroTexto 4"/>
          <p:cNvSpPr txBox="1"/>
          <p:nvPr/>
        </p:nvSpPr>
        <p:spPr>
          <a:xfrm>
            <a:off x="10668001" y="471115"/>
            <a:ext cx="1066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05/09/19</a:t>
            </a:r>
          </a:p>
        </p:txBody>
      </p:sp>
      <p:sp>
        <p:nvSpPr>
          <p:cNvPr id="10" name="CuadroTexto 9"/>
          <p:cNvSpPr txBox="1"/>
          <p:nvPr/>
        </p:nvSpPr>
        <p:spPr>
          <a:xfrm>
            <a:off x="7801842" y="1556383"/>
            <a:ext cx="1079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SC5D fw3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B7EE7450-045D-4954-9B70-11779316F9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5660" y="1995063"/>
            <a:ext cx="2172059" cy="3141509"/>
          </a:xfrm>
          <a:prstGeom prst="rect">
            <a:avLst/>
          </a:prstGeom>
        </p:spPr>
      </p:pic>
      <p:grpSp>
        <p:nvGrpSpPr>
          <p:cNvPr id="7" name="Grupo 6"/>
          <p:cNvGrpSpPr/>
          <p:nvPr/>
        </p:nvGrpSpPr>
        <p:grpSpPr>
          <a:xfrm>
            <a:off x="905956" y="1925715"/>
            <a:ext cx="4141518" cy="3139321"/>
            <a:chOff x="905956" y="1925715"/>
            <a:chExt cx="4141518" cy="3139321"/>
          </a:xfrm>
        </p:grpSpPr>
        <p:sp>
          <p:nvSpPr>
            <p:cNvPr id="6" name="CuadroTexto 5"/>
            <p:cNvSpPr txBox="1"/>
            <p:nvPr/>
          </p:nvSpPr>
          <p:spPr>
            <a:xfrm>
              <a:off x="905956" y="1925715"/>
              <a:ext cx="4141518" cy="31393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342900" indent="-342900">
                <a:buAutoNum type="arabicPeriod"/>
              </a:pPr>
              <a:r>
                <a:rPr lang="es-ES" dirty="0"/>
                <a:t>Tamaño del plásmido e insertos</a:t>
              </a:r>
            </a:p>
            <a:p>
              <a:pPr marL="800100" lvl="1" indent="-342900">
                <a:buFont typeface="Calibri" panose="020F0502020204030204" pitchFamily="34" charset="0"/>
                <a:buChar char="−"/>
              </a:pPr>
              <a:r>
                <a:rPr lang="es-ES" dirty="0"/>
                <a:t>psiCheck2 --&gt;  6,2kpb (27.8ng/</a:t>
              </a:r>
              <a:r>
                <a:rPr lang="es-ES" dirty="0" err="1"/>
                <a:t>uL</a:t>
              </a:r>
              <a:r>
                <a:rPr lang="es-ES" dirty="0"/>
                <a:t>)</a:t>
              </a:r>
            </a:p>
            <a:p>
              <a:pPr marL="800100" lvl="1" indent="-342900">
                <a:buFont typeface="Calibri" panose="020F0502020204030204" pitchFamily="34" charset="0"/>
                <a:buChar char="−"/>
              </a:pPr>
              <a:r>
                <a:rPr lang="es-ES" dirty="0"/>
                <a:t>SC5D 3 --&gt; 1843pb (16,8ng/</a:t>
              </a:r>
              <a:r>
                <a:rPr lang="es-ES" dirty="0" err="1"/>
                <a:t>uL</a:t>
              </a:r>
              <a:r>
                <a:rPr lang="es-ES" dirty="0"/>
                <a:t>)</a:t>
              </a:r>
            </a:p>
            <a:p>
              <a:pPr lvl="1"/>
              <a:endParaRPr lang="es-ES" dirty="0"/>
            </a:p>
            <a:p>
              <a:pPr marL="342900" indent="-342900">
                <a:buAutoNum type="arabicPeriod"/>
              </a:pPr>
              <a:r>
                <a:rPr lang="es-ES" dirty="0"/>
                <a:t>Cantidad de plásmido --&gt; 100ng</a:t>
              </a:r>
            </a:p>
            <a:p>
              <a:pPr lvl="1"/>
              <a:endParaRPr lang="es-ES" dirty="0"/>
            </a:p>
            <a:p>
              <a:pPr marL="342900" indent="-342900">
                <a:buAutoNum type="arabicPeriod"/>
              </a:pPr>
              <a:r>
                <a:rPr lang="es-ES" dirty="0"/>
                <a:t>Ratio plásmido – inserto --&gt; 1:3</a:t>
              </a:r>
            </a:p>
            <a:p>
              <a:pPr marL="800100" lvl="1" indent="-342900">
                <a:buFont typeface="Calibri" panose="020F0502020204030204" pitchFamily="34" charset="0"/>
                <a:buChar char="−"/>
              </a:pPr>
              <a:r>
                <a:rPr lang="es-ES" dirty="0"/>
                <a:t>16ºC overnight</a:t>
              </a:r>
            </a:p>
            <a:p>
              <a:pPr marL="800100" lvl="1" indent="-342900">
                <a:buFont typeface="Calibri" panose="020F0502020204030204" pitchFamily="34" charset="0"/>
                <a:buChar char="−"/>
              </a:pPr>
              <a:r>
                <a:rPr lang="es-ES" dirty="0"/>
                <a:t>SC5D       1:3 </a:t>
              </a:r>
            </a:p>
            <a:p>
              <a:pPr lvl="1"/>
              <a:endParaRPr lang="es-ES" dirty="0"/>
            </a:p>
            <a:p>
              <a:pPr marL="342900" indent="-342900">
                <a:buAutoNum type="arabicPeriod"/>
              </a:pPr>
              <a:endParaRPr lang="es-ES" dirty="0"/>
            </a:p>
          </p:txBody>
        </p:sp>
        <p:sp>
          <p:nvSpPr>
            <p:cNvPr id="3" name="Elipse 2"/>
            <p:cNvSpPr/>
            <p:nvPr/>
          </p:nvSpPr>
          <p:spPr>
            <a:xfrm>
              <a:off x="2333898" y="4180113"/>
              <a:ext cx="252549" cy="25254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dirty="0">
                  <a:solidFill>
                    <a:schemeClr val="tx1"/>
                  </a:solidFill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98368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535708" y="655781"/>
            <a:ext cx="7139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/>
              <a:t>Transformación de bacterias DH5a competentes con psiCheck2</a:t>
            </a:r>
            <a:r>
              <a:rPr lang="es-E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≡</a:t>
            </a:r>
            <a:r>
              <a:rPr lang="es-ES" b="1" dirty="0">
                <a:cs typeface="Times New Roman" panose="02020603050405020304" pitchFamily="18" charset="0"/>
              </a:rPr>
              <a:t>SC5Dfw3</a:t>
            </a:r>
            <a:endParaRPr lang="es-ES" b="1" dirty="0"/>
          </a:p>
        </p:txBody>
      </p:sp>
      <p:sp>
        <p:nvSpPr>
          <p:cNvPr id="5" name="CuadroTexto 4"/>
          <p:cNvSpPr txBox="1"/>
          <p:nvPr/>
        </p:nvSpPr>
        <p:spPr>
          <a:xfrm>
            <a:off x="10668001" y="471115"/>
            <a:ext cx="1066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10/09/19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658564" y="1305341"/>
            <a:ext cx="10968577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s-ES" dirty="0"/>
              <a:t>Descongelación en hielo de una alícuota de bacterias DH5</a:t>
            </a:r>
            <a:r>
              <a:rPr lang="el-GR" dirty="0"/>
              <a:t>α</a:t>
            </a:r>
            <a:r>
              <a:rPr lang="es-ES" dirty="0"/>
              <a:t> (almacenadas a -80ºC) --&gt;         había algo más de 100µL en lugar de 50µL </a:t>
            </a:r>
          </a:p>
          <a:p>
            <a:pPr marL="342900" indent="-342900">
              <a:buAutoNum type="arabicPeriod"/>
            </a:pPr>
            <a:r>
              <a:rPr lang="es-ES" dirty="0"/>
              <a:t>NO usar </a:t>
            </a:r>
            <a:r>
              <a:rPr lang="es-ES" dirty="0" err="1"/>
              <a:t>vortex</a:t>
            </a:r>
            <a:r>
              <a:rPr lang="es-ES" dirty="0"/>
              <a:t> ni pipetear vigorosamente</a:t>
            </a:r>
          </a:p>
          <a:p>
            <a:pPr marL="342900" indent="-342900">
              <a:buAutoNum type="arabicPeriod"/>
            </a:pPr>
            <a:r>
              <a:rPr lang="es-ES" dirty="0"/>
              <a:t>1µL de plásmido por alícuota, 1 alícuota --&gt; LSD 3 1:3 (SC5D fw3)</a:t>
            </a:r>
          </a:p>
          <a:p>
            <a:pPr marL="342900" indent="-342900">
              <a:buAutoNum type="arabicPeriod"/>
            </a:pPr>
            <a:r>
              <a:rPr lang="es-ES" dirty="0"/>
              <a:t>30 min en hielo seguidos de un shock térmico 30 segundos a 42ºC --&gt;         hemos añadido las bacterias al S.O.C antes del shock térmico y se lo hemos dado después</a:t>
            </a:r>
          </a:p>
          <a:p>
            <a:pPr marL="342900" indent="-342900">
              <a:buAutoNum type="arabicPeriod"/>
            </a:pPr>
            <a:r>
              <a:rPr lang="es-ES" dirty="0"/>
              <a:t>250µL de medio S.O.C. + ~100µL de bacterias-plásmido --&gt;            el medio estaba turbio (contaminación), pero nos hemos dado cuenta después de echar las bacterias, así que seguimos adelante</a:t>
            </a:r>
          </a:p>
          <a:p>
            <a:pPr marL="342900" indent="-342900">
              <a:buAutoNum type="arabicPeriod"/>
            </a:pPr>
            <a:r>
              <a:rPr lang="es-ES" dirty="0"/>
              <a:t>Incubar a 225rpm 1h 37ºC</a:t>
            </a:r>
          </a:p>
          <a:p>
            <a:pPr marL="342900" indent="-342900">
              <a:buAutoNum type="arabicPeriod"/>
            </a:pPr>
            <a:r>
              <a:rPr lang="es-ES" dirty="0"/>
              <a:t>Sembrar en platos LB + Ampicilina (1:1000) overnight 37ºC</a:t>
            </a:r>
          </a:p>
          <a:p>
            <a:endParaRPr lang="es-ES" dirty="0"/>
          </a:p>
          <a:p>
            <a:r>
              <a:rPr lang="es-ES" dirty="0"/>
              <a:t>11/09/19 --&gt; hay colonias</a:t>
            </a:r>
          </a:p>
          <a:p>
            <a:r>
              <a:rPr lang="es-ES" dirty="0"/>
              <a:t>16/09/19 --&gt; picado de colonias --&gt; LSD 3 1-4</a:t>
            </a:r>
          </a:p>
          <a:p>
            <a:r>
              <a:rPr lang="es-ES" dirty="0"/>
              <a:t>17/09/19 --&gt; </a:t>
            </a:r>
            <a:r>
              <a:rPr lang="es-ES" dirty="0" err="1"/>
              <a:t>miniprep</a:t>
            </a:r>
            <a:r>
              <a:rPr lang="es-ES" dirty="0"/>
              <a:t> y envío a secuenciar LSD 3 2-4</a:t>
            </a:r>
          </a:p>
          <a:p>
            <a:pPr marL="800100" lvl="1" indent="-342900">
              <a:buFont typeface="+mj-lt"/>
              <a:buAutoNum type="arabicPeriod"/>
            </a:pPr>
            <a:r>
              <a:rPr lang="es-ES" dirty="0"/>
              <a:t>LSD3 2--&gt; [   ] = 602,2ng/</a:t>
            </a:r>
            <a:r>
              <a:rPr lang="es-ES" dirty="0" err="1"/>
              <a:t>uL</a:t>
            </a:r>
            <a:r>
              <a:rPr lang="es-ES" dirty="0"/>
              <a:t> --&gt; </a:t>
            </a:r>
            <a:r>
              <a:rPr lang="es-ES" dirty="0" err="1"/>
              <a:t>SeqID</a:t>
            </a:r>
            <a:r>
              <a:rPr lang="es-ES" dirty="0"/>
              <a:t> BUU263</a:t>
            </a:r>
          </a:p>
          <a:p>
            <a:pPr marL="800100" lvl="1" indent="-342900">
              <a:buFont typeface="+mj-lt"/>
              <a:buAutoNum type="arabicPeriod"/>
            </a:pPr>
            <a:r>
              <a:rPr lang="es-ES" dirty="0"/>
              <a:t>LSD3 3--&gt; [   ] = 457,3ng/</a:t>
            </a:r>
            <a:r>
              <a:rPr lang="es-ES" dirty="0" err="1"/>
              <a:t>uL</a:t>
            </a:r>
            <a:r>
              <a:rPr lang="es-ES" dirty="0"/>
              <a:t> --&gt; </a:t>
            </a:r>
            <a:r>
              <a:rPr lang="es-ES" dirty="0" err="1"/>
              <a:t>SeqID</a:t>
            </a:r>
            <a:r>
              <a:rPr lang="es-ES" dirty="0"/>
              <a:t> BUU266</a:t>
            </a:r>
          </a:p>
          <a:p>
            <a:pPr marL="800100" lvl="1" indent="-342900">
              <a:buFont typeface="+mj-lt"/>
              <a:buAutoNum type="arabicPeriod"/>
            </a:pPr>
            <a:r>
              <a:rPr lang="es-ES" dirty="0"/>
              <a:t>LSD3 4--&gt; [   ] = 459,3ng/</a:t>
            </a:r>
            <a:r>
              <a:rPr lang="es-ES" dirty="0" err="1"/>
              <a:t>uL</a:t>
            </a:r>
            <a:r>
              <a:rPr lang="es-ES" dirty="0"/>
              <a:t> --&gt; </a:t>
            </a:r>
            <a:r>
              <a:rPr lang="es-ES" dirty="0" err="1"/>
              <a:t>SeqID</a:t>
            </a:r>
            <a:r>
              <a:rPr lang="es-ES" dirty="0"/>
              <a:t> BUU269</a:t>
            </a:r>
          </a:p>
          <a:p>
            <a:endParaRPr lang="es-ES" dirty="0"/>
          </a:p>
        </p:txBody>
      </p:sp>
      <p:grpSp>
        <p:nvGrpSpPr>
          <p:cNvPr id="8" name="Grupo 7">
            <a:extLst>
              <a:ext uri="{FF2B5EF4-FFF2-40B4-BE49-F238E27FC236}">
                <a16:creationId xmlns:a16="http://schemas.microsoft.com/office/drawing/2014/main" id="{90E8FF46-D969-4532-9C28-58071F83A0EF}"/>
              </a:ext>
            </a:extLst>
          </p:cNvPr>
          <p:cNvGrpSpPr/>
          <p:nvPr/>
        </p:nvGrpSpPr>
        <p:grpSpPr>
          <a:xfrm>
            <a:off x="9084533" y="1305341"/>
            <a:ext cx="311137" cy="369332"/>
            <a:chOff x="4487366" y="5444673"/>
            <a:chExt cx="311137" cy="369332"/>
          </a:xfrm>
        </p:grpSpPr>
        <p:sp>
          <p:nvSpPr>
            <p:cNvPr id="3" name="Triángulo isósceles 2">
              <a:extLst>
                <a:ext uri="{FF2B5EF4-FFF2-40B4-BE49-F238E27FC236}">
                  <a16:creationId xmlns:a16="http://schemas.microsoft.com/office/drawing/2014/main" id="{E10519A4-AD38-47F3-9391-4F3647261511}"/>
                </a:ext>
              </a:extLst>
            </p:cNvPr>
            <p:cNvSpPr/>
            <p:nvPr/>
          </p:nvSpPr>
          <p:spPr>
            <a:xfrm>
              <a:off x="4487366" y="5461234"/>
              <a:ext cx="311137" cy="285225"/>
            </a:xfrm>
            <a:prstGeom prst="triangle">
              <a:avLst/>
            </a:prstGeom>
            <a:solidFill>
              <a:schemeClr val="accent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600" dirty="0"/>
            </a:p>
          </p:txBody>
        </p:sp>
        <p:sp>
          <p:nvSpPr>
            <p:cNvPr id="7" name="CuadroTexto 6">
              <a:extLst>
                <a:ext uri="{FF2B5EF4-FFF2-40B4-BE49-F238E27FC236}">
                  <a16:creationId xmlns:a16="http://schemas.microsoft.com/office/drawing/2014/main" id="{A9BAB7AF-B92B-4ECC-943A-65D908812557}"/>
                </a:ext>
              </a:extLst>
            </p:cNvPr>
            <p:cNvSpPr txBox="1"/>
            <p:nvPr/>
          </p:nvSpPr>
          <p:spPr>
            <a:xfrm>
              <a:off x="4512930" y="5444673"/>
              <a:ext cx="2600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/>
                <a:t>!</a:t>
              </a:r>
            </a:p>
          </p:txBody>
        </p:sp>
      </p:grpSp>
      <p:grpSp>
        <p:nvGrpSpPr>
          <p:cNvPr id="9" name="Grupo 8">
            <a:extLst>
              <a:ext uri="{FF2B5EF4-FFF2-40B4-BE49-F238E27FC236}">
                <a16:creationId xmlns:a16="http://schemas.microsoft.com/office/drawing/2014/main" id="{7F2735EB-9EAD-4A8E-861A-632AB73AF06F}"/>
              </a:ext>
            </a:extLst>
          </p:cNvPr>
          <p:cNvGrpSpPr/>
          <p:nvPr/>
        </p:nvGrpSpPr>
        <p:grpSpPr>
          <a:xfrm>
            <a:off x="7601080" y="2397308"/>
            <a:ext cx="311137" cy="369332"/>
            <a:chOff x="4487366" y="5444673"/>
            <a:chExt cx="311137" cy="369332"/>
          </a:xfrm>
        </p:grpSpPr>
        <p:sp>
          <p:nvSpPr>
            <p:cNvPr id="10" name="Triángulo isósceles 9">
              <a:extLst>
                <a:ext uri="{FF2B5EF4-FFF2-40B4-BE49-F238E27FC236}">
                  <a16:creationId xmlns:a16="http://schemas.microsoft.com/office/drawing/2014/main" id="{21E56BB6-67F7-45F7-8FBE-EAD7CE618D7A}"/>
                </a:ext>
              </a:extLst>
            </p:cNvPr>
            <p:cNvSpPr/>
            <p:nvPr/>
          </p:nvSpPr>
          <p:spPr>
            <a:xfrm>
              <a:off x="4487366" y="5461234"/>
              <a:ext cx="311137" cy="285225"/>
            </a:xfrm>
            <a:prstGeom prst="triangle">
              <a:avLst/>
            </a:prstGeom>
            <a:solidFill>
              <a:schemeClr val="accent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600" dirty="0"/>
            </a:p>
          </p:txBody>
        </p:sp>
        <p:sp>
          <p:nvSpPr>
            <p:cNvPr id="11" name="CuadroTexto 10">
              <a:extLst>
                <a:ext uri="{FF2B5EF4-FFF2-40B4-BE49-F238E27FC236}">
                  <a16:creationId xmlns:a16="http://schemas.microsoft.com/office/drawing/2014/main" id="{8D28DF87-05E8-4358-B932-8D0139D25A76}"/>
                </a:ext>
              </a:extLst>
            </p:cNvPr>
            <p:cNvSpPr txBox="1"/>
            <p:nvPr/>
          </p:nvSpPr>
          <p:spPr>
            <a:xfrm>
              <a:off x="4512930" y="5444673"/>
              <a:ext cx="2600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/>
                <a:t>!</a:t>
              </a:r>
            </a:p>
          </p:txBody>
        </p:sp>
      </p:grpSp>
      <p:grpSp>
        <p:nvGrpSpPr>
          <p:cNvPr id="12" name="Grupo 11">
            <a:extLst>
              <a:ext uri="{FF2B5EF4-FFF2-40B4-BE49-F238E27FC236}">
                <a16:creationId xmlns:a16="http://schemas.microsoft.com/office/drawing/2014/main" id="{E624D90F-77B2-4B1E-9C1B-73DC6E0ED57A}"/>
              </a:ext>
            </a:extLst>
          </p:cNvPr>
          <p:cNvGrpSpPr/>
          <p:nvPr/>
        </p:nvGrpSpPr>
        <p:grpSpPr>
          <a:xfrm>
            <a:off x="6671301" y="2963167"/>
            <a:ext cx="311137" cy="369332"/>
            <a:chOff x="4487366" y="5444673"/>
            <a:chExt cx="311137" cy="369332"/>
          </a:xfrm>
        </p:grpSpPr>
        <p:sp>
          <p:nvSpPr>
            <p:cNvPr id="13" name="Triángulo isósceles 12">
              <a:extLst>
                <a:ext uri="{FF2B5EF4-FFF2-40B4-BE49-F238E27FC236}">
                  <a16:creationId xmlns:a16="http://schemas.microsoft.com/office/drawing/2014/main" id="{9AA1D394-058A-4866-98A3-696D5DE6FD28}"/>
                </a:ext>
              </a:extLst>
            </p:cNvPr>
            <p:cNvSpPr/>
            <p:nvPr/>
          </p:nvSpPr>
          <p:spPr>
            <a:xfrm>
              <a:off x="4487366" y="5461234"/>
              <a:ext cx="311137" cy="285225"/>
            </a:xfrm>
            <a:prstGeom prst="triangle">
              <a:avLst/>
            </a:prstGeom>
            <a:solidFill>
              <a:schemeClr val="accent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600" dirty="0"/>
            </a:p>
          </p:txBody>
        </p:sp>
        <p:sp>
          <p:nvSpPr>
            <p:cNvPr id="14" name="CuadroTexto 13">
              <a:extLst>
                <a:ext uri="{FF2B5EF4-FFF2-40B4-BE49-F238E27FC236}">
                  <a16:creationId xmlns:a16="http://schemas.microsoft.com/office/drawing/2014/main" id="{95116FE8-B249-427B-AB44-798B05A33F69}"/>
                </a:ext>
              </a:extLst>
            </p:cNvPr>
            <p:cNvSpPr txBox="1"/>
            <p:nvPr/>
          </p:nvSpPr>
          <p:spPr>
            <a:xfrm>
              <a:off x="4512930" y="5444673"/>
              <a:ext cx="2600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/>
                <a:t>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340132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/>
          <p:cNvSpPr txBox="1"/>
          <p:nvPr/>
        </p:nvSpPr>
        <p:spPr>
          <a:xfrm>
            <a:off x="10806545" y="332509"/>
            <a:ext cx="1066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16/09/19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699982" y="595352"/>
            <a:ext cx="8108758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s-ES" sz="2400" b="1" dirty="0"/>
              <a:t>Prueba de los </a:t>
            </a:r>
            <a:r>
              <a:rPr lang="es-ES" sz="2400" b="1" dirty="0" err="1"/>
              <a:t>primers</a:t>
            </a:r>
            <a:r>
              <a:rPr lang="es-ES" sz="2400" b="1" dirty="0"/>
              <a:t> diseñados para la región 3’UTR de </a:t>
            </a:r>
            <a:r>
              <a:rPr lang="es-ES" sz="2400" b="1" dirty="0" err="1"/>
              <a:t>mLSS</a:t>
            </a:r>
            <a:endParaRPr lang="es-ES" sz="2400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6624800" y="2221807"/>
            <a:ext cx="465848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A. PCR (V=20µL) usando 2 pares de </a:t>
            </a:r>
            <a:r>
              <a:rPr lang="es-ES" dirty="0" err="1"/>
              <a:t>primers</a:t>
            </a:r>
            <a:r>
              <a:rPr lang="es-ES" dirty="0"/>
              <a:t> en </a:t>
            </a:r>
            <a:r>
              <a:rPr lang="es-ES" dirty="0" err="1"/>
              <a:t>gDNA</a:t>
            </a:r>
            <a:r>
              <a:rPr lang="es-ES" dirty="0"/>
              <a:t> de N</a:t>
            </a:r>
            <a:r>
              <a:rPr lang="es-ES" sz="1400" dirty="0"/>
              <a:t>2</a:t>
            </a:r>
            <a:r>
              <a:rPr lang="es-ES" dirty="0"/>
              <a:t>A</a:t>
            </a:r>
          </a:p>
          <a:p>
            <a:pPr marL="800100" lvl="1" indent="-342900">
              <a:buAutoNum type="arabicPeriod"/>
            </a:pPr>
            <a:r>
              <a:rPr lang="es-ES" dirty="0"/>
              <a:t>LSS fw1/rv1 --&gt; 7-mer8 --&gt; 2229pb</a:t>
            </a:r>
          </a:p>
          <a:p>
            <a:pPr marL="800100" lvl="1" indent="-342900">
              <a:buFontTx/>
              <a:buAutoNum type="arabicPeriod"/>
            </a:pPr>
            <a:r>
              <a:rPr lang="es-ES" dirty="0"/>
              <a:t>LSS fw1/rv2 --&gt; 7-mer8 --&gt; 2192pb</a:t>
            </a:r>
          </a:p>
          <a:p>
            <a:pPr lvl="1"/>
            <a:endParaRPr lang="es-ES" dirty="0"/>
          </a:p>
          <a:p>
            <a:r>
              <a:rPr lang="es-ES" dirty="0"/>
              <a:t>B. Gel de agarosa 1%, cargando todo el volumen</a:t>
            </a:r>
          </a:p>
          <a:p>
            <a:r>
              <a:rPr lang="es-ES" dirty="0"/>
              <a:t>C. Escogemos el par de </a:t>
            </a:r>
            <a:r>
              <a:rPr lang="es-ES" dirty="0" err="1"/>
              <a:t>primers</a:t>
            </a:r>
            <a:r>
              <a:rPr lang="es-ES" dirty="0"/>
              <a:t> LSS fw1/rv1</a:t>
            </a:r>
          </a:p>
        </p:txBody>
      </p:sp>
      <p:sp>
        <p:nvSpPr>
          <p:cNvPr id="34" name="CuadroTexto 33"/>
          <p:cNvSpPr txBox="1"/>
          <p:nvPr/>
        </p:nvSpPr>
        <p:spPr>
          <a:xfrm>
            <a:off x="2336231" y="1791722"/>
            <a:ext cx="494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err="1"/>
              <a:t>Std</a:t>
            </a:r>
            <a:endParaRPr lang="es-ES" b="1" dirty="0"/>
          </a:p>
        </p:txBody>
      </p:sp>
      <p:pic>
        <p:nvPicPr>
          <p:cNvPr id="3" name="Imagen 2" descr="Imagen que contiene negro, interior, blanco, electrónica&#10;&#10;Descripción generada automáticamente">
            <a:extLst>
              <a:ext uri="{FF2B5EF4-FFF2-40B4-BE49-F238E27FC236}">
                <a16:creationId xmlns:a16="http://schemas.microsoft.com/office/drawing/2014/main" id="{3773A474-0664-4008-9D30-ED361D3224E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94" t="30358" r="40625" b="40885"/>
          <a:stretch/>
        </p:blipFill>
        <p:spPr>
          <a:xfrm>
            <a:off x="1973026" y="2221807"/>
            <a:ext cx="3271423" cy="3026727"/>
          </a:xfrm>
          <a:prstGeom prst="rect">
            <a:avLst/>
          </a:prstGeom>
        </p:spPr>
      </p:pic>
      <p:sp>
        <p:nvSpPr>
          <p:cNvPr id="36" name="CuadroTexto 35">
            <a:extLst>
              <a:ext uri="{FF2B5EF4-FFF2-40B4-BE49-F238E27FC236}">
                <a16:creationId xmlns:a16="http://schemas.microsoft.com/office/drawing/2014/main" id="{4CD19B6A-6506-476F-98E1-F57CF7A5C2AD}"/>
              </a:ext>
            </a:extLst>
          </p:cNvPr>
          <p:cNvSpPr txBox="1"/>
          <p:nvPr/>
        </p:nvSpPr>
        <p:spPr>
          <a:xfrm>
            <a:off x="3063219" y="1795575"/>
            <a:ext cx="670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/>
              <a:t>LSS 1</a:t>
            </a:r>
          </a:p>
        </p:txBody>
      </p:sp>
      <p:sp>
        <p:nvSpPr>
          <p:cNvPr id="37" name="CuadroTexto 36">
            <a:extLst>
              <a:ext uri="{FF2B5EF4-FFF2-40B4-BE49-F238E27FC236}">
                <a16:creationId xmlns:a16="http://schemas.microsoft.com/office/drawing/2014/main" id="{AB59F895-42C9-458F-BCD7-B2057206696C}"/>
              </a:ext>
            </a:extLst>
          </p:cNvPr>
          <p:cNvSpPr txBox="1"/>
          <p:nvPr/>
        </p:nvSpPr>
        <p:spPr>
          <a:xfrm>
            <a:off x="3890893" y="1791722"/>
            <a:ext cx="670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/>
              <a:t>LSS 2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3BFC32AF-DCB4-4929-B0CF-4DE867F15F2D}"/>
              </a:ext>
            </a:extLst>
          </p:cNvPr>
          <p:cNvSpPr/>
          <p:nvPr/>
        </p:nvSpPr>
        <p:spPr>
          <a:xfrm>
            <a:off x="2988215" y="2877423"/>
            <a:ext cx="820387" cy="43861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B7C2FE36-1A6F-42E4-9E53-57FA7739A3B5}"/>
              </a:ext>
            </a:extLst>
          </p:cNvPr>
          <p:cNvSpPr txBox="1"/>
          <p:nvPr/>
        </p:nvSpPr>
        <p:spPr>
          <a:xfrm>
            <a:off x="2950208" y="2470436"/>
            <a:ext cx="896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2229pb</a:t>
            </a:r>
          </a:p>
        </p:txBody>
      </p:sp>
      <p:sp>
        <p:nvSpPr>
          <p:cNvPr id="39" name="Rectángulo 38">
            <a:extLst>
              <a:ext uri="{FF2B5EF4-FFF2-40B4-BE49-F238E27FC236}">
                <a16:creationId xmlns:a16="http://schemas.microsoft.com/office/drawing/2014/main" id="{B32DA6F9-7116-43AB-81EF-2AA9876C4B03}"/>
              </a:ext>
            </a:extLst>
          </p:cNvPr>
          <p:cNvSpPr/>
          <p:nvPr/>
        </p:nvSpPr>
        <p:spPr>
          <a:xfrm>
            <a:off x="3846607" y="2876620"/>
            <a:ext cx="758949" cy="43861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0" name="CuadroTexto 39">
            <a:extLst>
              <a:ext uri="{FF2B5EF4-FFF2-40B4-BE49-F238E27FC236}">
                <a16:creationId xmlns:a16="http://schemas.microsoft.com/office/drawing/2014/main" id="{C8FBEBEF-64FA-4440-85F4-8581F6B15F62}"/>
              </a:ext>
            </a:extLst>
          </p:cNvPr>
          <p:cNvSpPr txBox="1"/>
          <p:nvPr/>
        </p:nvSpPr>
        <p:spPr>
          <a:xfrm>
            <a:off x="3808600" y="2469633"/>
            <a:ext cx="896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2192pb</a:t>
            </a:r>
          </a:p>
        </p:txBody>
      </p:sp>
    </p:spTree>
    <p:extLst>
      <p:ext uri="{BB962C8B-B14F-4D97-AF65-F5344CB8AC3E}">
        <p14:creationId xmlns:p14="http://schemas.microsoft.com/office/powerpoint/2010/main" val="41372675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1FEFCD1E-A502-44C9-A775-10B56C05A997}"/>
              </a:ext>
            </a:extLst>
          </p:cNvPr>
          <p:cNvSpPr txBox="1"/>
          <p:nvPr/>
        </p:nvSpPr>
        <p:spPr>
          <a:xfrm>
            <a:off x="10806545" y="332509"/>
            <a:ext cx="1066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16/09/19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08CC03F-22AD-4027-817C-7D53984DA089}"/>
              </a:ext>
            </a:extLst>
          </p:cNvPr>
          <p:cNvSpPr txBox="1"/>
          <p:nvPr/>
        </p:nvSpPr>
        <p:spPr>
          <a:xfrm>
            <a:off x="699982" y="595352"/>
            <a:ext cx="6837449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s-ES" sz="2400" b="1" dirty="0"/>
              <a:t>Amplificación 3’UTR de </a:t>
            </a:r>
            <a:r>
              <a:rPr lang="es-ES" sz="2400" b="1" dirty="0" err="1"/>
              <a:t>mLSS</a:t>
            </a:r>
            <a:r>
              <a:rPr lang="es-ES" sz="2400" b="1" dirty="0"/>
              <a:t> fw1/rv1 – PCR de 40uL</a:t>
            </a:r>
          </a:p>
        </p:txBody>
      </p:sp>
      <p:pic>
        <p:nvPicPr>
          <p:cNvPr id="7" name="Imagen 6" descr="Imagen que contiene interior, negro&#10;&#10;Descripción generada automáticamente">
            <a:extLst>
              <a:ext uri="{FF2B5EF4-FFF2-40B4-BE49-F238E27FC236}">
                <a16:creationId xmlns:a16="http://schemas.microsoft.com/office/drawing/2014/main" id="{AB268A6A-026E-4D88-ABFF-4085DEE9998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58" t="38723" r="48743" b="25743"/>
          <a:stretch/>
        </p:blipFill>
        <p:spPr>
          <a:xfrm>
            <a:off x="529209" y="2046083"/>
            <a:ext cx="3295463" cy="3081635"/>
          </a:xfrm>
          <a:prstGeom prst="rect">
            <a:avLst/>
          </a:prstGeom>
        </p:spPr>
      </p:pic>
      <p:pic>
        <p:nvPicPr>
          <p:cNvPr id="9" name="Imagen 8" descr="Imagen que contiene interior, negro, foto&#10;&#10;Descripción generada automáticamente">
            <a:extLst>
              <a:ext uri="{FF2B5EF4-FFF2-40B4-BE49-F238E27FC236}">
                <a16:creationId xmlns:a16="http://schemas.microsoft.com/office/drawing/2014/main" id="{03BF2023-F63B-42D1-87E2-472846CBF8F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846" t="50301" r="40530" b="13242"/>
          <a:stretch/>
        </p:blipFill>
        <p:spPr>
          <a:xfrm>
            <a:off x="4048773" y="2046083"/>
            <a:ext cx="3295463" cy="3081634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62B38190-8C24-4C3E-9334-DE1D32050D19}"/>
              </a:ext>
            </a:extLst>
          </p:cNvPr>
          <p:cNvSpPr txBox="1"/>
          <p:nvPr/>
        </p:nvSpPr>
        <p:spPr>
          <a:xfrm>
            <a:off x="7568337" y="1601741"/>
            <a:ext cx="418954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A. PCR (V=40µL) usando el par de </a:t>
            </a:r>
            <a:r>
              <a:rPr lang="es-ES" dirty="0" err="1"/>
              <a:t>primers</a:t>
            </a:r>
            <a:r>
              <a:rPr lang="es-ES" dirty="0"/>
              <a:t> </a:t>
            </a:r>
            <a:r>
              <a:rPr lang="es-ES" dirty="0" err="1"/>
              <a:t>mLSS</a:t>
            </a:r>
            <a:r>
              <a:rPr lang="es-ES" dirty="0"/>
              <a:t> fw1/rv1 en </a:t>
            </a:r>
            <a:r>
              <a:rPr lang="es-ES" dirty="0" err="1"/>
              <a:t>gDNA</a:t>
            </a:r>
            <a:r>
              <a:rPr lang="es-ES" dirty="0"/>
              <a:t> de N</a:t>
            </a:r>
            <a:r>
              <a:rPr lang="es-ES" sz="1400" dirty="0"/>
              <a:t>2</a:t>
            </a:r>
            <a:r>
              <a:rPr lang="es-ES" dirty="0"/>
              <a:t>A</a:t>
            </a:r>
          </a:p>
          <a:p>
            <a:pPr marL="800100" lvl="1" indent="-342900">
              <a:buAutoNum type="arabicPeriod"/>
            </a:pPr>
            <a:r>
              <a:rPr lang="es-ES" dirty="0"/>
              <a:t>LSS fw1/rv1 --&gt; 7-mer8 --&gt; 2229pb</a:t>
            </a:r>
          </a:p>
          <a:p>
            <a:r>
              <a:rPr lang="es-ES" dirty="0"/>
              <a:t>B. Gel de agarosa 1% --&gt; cortar bandas y extraer del gel (</a:t>
            </a:r>
            <a:r>
              <a:rPr lang="es-ES" dirty="0" err="1"/>
              <a:t>Vf</a:t>
            </a:r>
            <a:r>
              <a:rPr lang="es-ES" dirty="0"/>
              <a:t>=80</a:t>
            </a:r>
            <a:r>
              <a:rPr lang="el-GR" dirty="0"/>
              <a:t>μ</a:t>
            </a:r>
            <a:r>
              <a:rPr lang="es-ES" dirty="0"/>
              <a:t>L, dos columnas)</a:t>
            </a:r>
          </a:p>
          <a:p>
            <a:pPr marL="342900" indent="-342900">
              <a:buAutoNum type="arabicPeriod"/>
            </a:pPr>
            <a:r>
              <a:rPr lang="es-ES" dirty="0"/>
              <a:t>Concentraciones</a:t>
            </a:r>
          </a:p>
          <a:p>
            <a:pPr marL="800100" lvl="1" indent="-342900">
              <a:buAutoNum type="arabicPeriod"/>
            </a:pPr>
            <a:r>
              <a:rPr lang="es-ES" dirty="0" err="1"/>
              <a:t>mLSS</a:t>
            </a:r>
            <a:r>
              <a:rPr lang="es-ES" dirty="0"/>
              <a:t> rv1-1 --&gt; 20,85ng/</a:t>
            </a:r>
            <a:r>
              <a:rPr lang="el-GR" dirty="0"/>
              <a:t>μ</a:t>
            </a:r>
            <a:r>
              <a:rPr lang="es-ES" dirty="0"/>
              <a:t>L (1,668</a:t>
            </a:r>
            <a:r>
              <a:rPr lang="el-GR" dirty="0"/>
              <a:t>μ</a:t>
            </a:r>
            <a:r>
              <a:rPr lang="es-ES" dirty="0"/>
              <a:t>g)</a:t>
            </a:r>
          </a:p>
          <a:p>
            <a:pPr marL="800100" lvl="1" indent="-342900">
              <a:buAutoNum type="arabicPeriod"/>
            </a:pPr>
            <a:r>
              <a:rPr lang="es-ES" dirty="0" err="1"/>
              <a:t>mLSS</a:t>
            </a:r>
            <a:r>
              <a:rPr lang="es-ES" dirty="0"/>
              <a:t> rv1-2 --&gt; 22,23ng/</a:t>
            </a:r>
            <a:r>
              <a:rPr lang="el-GR" dirty="0"/>
              <a:t>μ</a:t>
            </a:r>
            <a:r>
              <a:rPr lang="es-ES" dirty="0"/>
              <a:t>L (1,778</a:t>
            </a:r>
            <a:r>
              <a:rPr lang="el-GR" dirty="0"/>
              <a:t>μ</a:t>
            </a:r>
            <a:r>
              <a:rPr lang="es-ES" dirty="0"/>
              <a:t>g)</a:t>
            </a:r>
          </a:p>
          <a:p>
            <a:pPr marL="342900" indent="-342900">
              <a:buAutoNum type="arabicPeriod"/>
            </a:pPr>
            <a:r>
              <a:rPr lang="es-ES" dirty="0"/>
              <a:t>Calidad </a:t>
            </a:r>
          </a:p>
          <a:p>
            <a:pPr marL="800100" lvl="1" indent="-342900">
              <a:buAutoNum type="arabicPeriod"/>
            </a:pPr>
            <a:r>
              <a:rPr lang="es-ES" dirty="0"/>
              <a:t>Q</a:t>
            </a:r>
            <a:r>
              <a:rPr lang="es-ES" sz="1200" dirty="0"/>
              <a:t>260/280</a:t>
            </a:r>
            <a:r>
              <a:rPr lang="es-ES" dirty="0"/>
              <a:t> = 2,2</a:t>
            </a:r>
          </a:p>
          <a:p>
            <a:pPr marL="800100" lvl="1" indent="-342900">
              <a:buFontTx/>
              <a:buAutoNum type="arabicPeriod"/>
            </a:pPr>
            <a:r>
              <a:rPr lang="es-ES" dirty="0"/>
              <a:t>Q</a:t>
            </a:r>
            <a:r>
              <a:rPr lang="es-ES" sz="1200" dirty="0"/>
              <a:t>260/230</a:t>
            </a:r>
            <a:r>
              <a:rPr lang="es-ES" dirty="0"/>
              <a:t> = 0,02</a:t>
            </a:r>
          </a:p>
          <a:p>
            <a:pPr marL="800100" lvl="1" indent="-342900">
              <a:buAutoNum type="arabicPeriod"/>
            </a:pPr>
            <a:endParaRPr lang="es-ES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820EE0FB-7B21-4A6A-A9B4-7C02E72A9EEF}"/>
              </a:ext>
            </a:extLst>
          </p:cNvPr>
          <p:cNvSpPr txBox="1"/>
          <p:nvPr/>
        </p:nvSpPr>
        <p:spPr>
          <a:xfrm>
            <a:off x="829286" y="1643403"/>
            <a:ext cx="494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err="1"/>
              <a:t>Std</a:t>
            </a:r>
            <a:endParaRPr lang="es-ES" b="1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6E8E0073-9D46-488C-A7E2-CA83F34B1747}"/>
              </a:ext>
            </a:extLst>
          </p:cNvPr>
          <p:cNvSpPr txBox="1"/>
          <p:nvPr/>
        </p:nvSpPr>
        <p:spPr>
          <a:xfrm>
            <a:off x="2183315" y="1643403"/>
            <a:ext cx="1050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err="1"/>
              <a:t>mLSS</a:t>
            </a:r>
            <a:r>
              <a:rPr lang="es-ES" b="1" dirty="0"/>
              <a:t> rv1</a:t>
            </a: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F0562137-0661-490E-B2CA-4B1B80AC4003}"/>
              </a:ext>
            </a:extLst>
          </p:cNvPr>
          <p:cNvSpPr/>
          <p:nvPr/>
        </p:nvSpPr>
        <p:spPr>
          <a:xfrm>
            <a:off x="2050473" y="2498732"/>
            <a:ext cx="1394686" cy="43861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D486BC71-AAF6-4536-B931-1F46A763138D}"/>
              </a:ext>
            </a:extLst>
          </p:cNvPr>
          <p:cNvSpPr txBox="1"/>
          <p:nvPr/>
        </p:nvSpPr>
        <p:spPr>
          <a:xfrm>
            <a:off x="2260483" y="2091540"/>
            <a:ext cx="896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2229pb</a:t>
            </a:r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E511A9C1-4D06-4C68-993B-B33F587909E4}"/>
              </a:ext>
            </a:extLst>
          </p:cNvPr>
          <p:cNvSpPr/>
          <p:nvPr/>
        </p:nvSpPr>
        <p:spPr>
          <a:xfrm>
            <a:off x="5475960" y="2498732"/>
            <a:ext cx="1395889" cy="65086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2" name="Flecha: a la derecha 21">
            <a:extLst>
              <a:ext uri="{FF2B5EF4-FFF2-40B4-BE49-F238E27FC236}">
                <a16:creationId xmlns:a16="http://schemas.microsoft.com/office/drawing/2014/main" id="{079F300A-EA60-4837-B33F-D218998DA555}"/>
              </a:ext>
            </a:extLst>
          </p:cNvPr>
          <p:cNvSpPr/>
          <p:nvPr/>
        </p:nvSpPr>
        <p:spPr>
          <a:xfrm>
            <a:off x="3539557" y="3356067"/>
            <a:ext cx="794332" cy="461665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440151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4038C8A5-8A62-44C4-BE74-FA917478251A}"/>
              </a:ext>
            </a:extLst>
          </p:cNvPr>
          <p:cNvSpPr txBox="1"/>
          <p:nvPr/>
        </p:nvSpPr>
        <p:spPr>
          <a:xfrm>
            <a:off x="522195" y="509435"/>
            <a:ext cx="4258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SC5D fw3 – LSD3 (</a:t>
            </a:r>
            <a:r>
              <a:rPr lang="es-ES" dirty="0" err="1"/>
              <a:t>SeqID</a:t>
            </a:r>
            <a:r>
              <a:rPr lang="es-ES" dirty="0"/>
              <a:t> BUU263) ~ 1843pb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2B732AA-F529-440F-A9E0-08762AA6FE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636" y="878767"/>
            <a:ext cx="5836493" cy="80742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53E684D8-853D-4CD3-A868-D965046747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195" y="1686187"/>
            <a:ext cx="5836493" cy="596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9559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992" t="20949" r="44109" b="31340"/>
          <a:stretch/>
        </p:blipFill>
        <p:spPr>
          <a:xfrm>
            <a:off x="1072647" y="1429498"/>
            <a:ext cx="4588328" cy="5103115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535708" y="655781"/>
            <a:ext cx="96754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b="1" dirty="0"/>
              <a:t>PCR con la banda purificada DHCR24 fw3/rv2 (PCR3) como molde y análisis de psi-Check2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1200644" y="151147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1762598" y="151147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8" name="CuadroTexto 7"/>
          <p:cNvSpPr txBox="1"/>
          <p:nvPr/>
        </p:nvSpPr>
        <p:spPr>
          <a:xfrm>
            <a:off x="2846903" y="151147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9" name="CuadroTexto 8"/>
          <p:cNvSpPr txBox="1"/>
          <p:nvPr/>
        </p:nvSpPr>
        <p:spPr>
          <a:xfrm>
            <a:off x="3327553" y="151147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0" name="CuadroTexto 9"/>
          <p:cNvSpPr txBox="1"/>
          <p:nvPr/>
        </p:nvSpPr>
        <p:spPr>
          <a:xfrm>
            <a:off x="4452040" y="153772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11" name="CuadroTexto 10"/>
          <p:cNvSpPr txBox="1"/>
          <p:nvPr/>
        </p:nvSpPr>
        <p:spPr>
          <a:xfrm>
            <a:off x="4951045" y="153772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15" name="CuadroTexto 14"/>
          <p:cNvSpPr txBox="1"/>
          <p:nvPr/>
        </p:nvSpPr>
        <p:spPr>
          <a:xfrm>
            <a:off x="2236155" y="4546724"/>
            <a:ext cx="292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16" name="CuadroTexto 15"/>
          <p:cNvSpPr txBox="1"/>
          <p:nvPr/>
        </p:nvSpPr>
        <p:spPr>
          <a:xfrm rot="16200000">
            <a:off x="2499828" y="2816960"/>
            <a:ext cx="938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Cortado</a:t>
            </a:r>
          </a:p>
        </p:txBody>
      </p:sp>
      <p:sp>
        <p:nvSpPr>
          <p:cNvPr id="17" name="CuadroTexto 16"/>
          <p:cNvSpPr txBox="1"/>
          <p:nvPr/>
        </p:nvSpPr>
        <p:spPr>
          <a:xfrm rot="16200000">
            <a:off x="2819263" y="3100103"/>
            <a:ext cx="1234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No cortado</a:t>
            </a:r>
          </a:p>
        </p:txBody>
      </p:sp>
      <p:sp>
        <p:nvSpPr>
          <p:cNvPr id="27" name="CuadroTexto 26"/>
          <p:cNvSpPr txBox="1"/>
          <p:nvPr/>
        </p:nvSpPr>
        <p:spPr>
          <a:xfrm>
            <a:off x="10751127" y="526473"/>
            <a:ext cx="1066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22/08/19</a:t>
            </a:r>
          </a:p>
        </p:txBody>
      </p:sp>
      <p:sp>
        <p:nvSpPr>
          <p:cNvPr id="2" name="CuadroTexto 1"/>
          <p:cNvSpPr txBox="1"/>
          <p:nvPr/>
        </p:nvSpPr>
        <p:spPr>
          <a:xfrm>
            <a:off x="6527982" y="1696141"/>
            <a:ext cx="450087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s-ES" dirty="0"/>
              <a:t>PCR de 20uL usando como molde la banda purificada DHCR24 fw3/rv2 (62ºC)</a:t>
            </a:r>
          </a:p>
          <a:p>
            <a:pPr marL="342900" indent="-342900">
              <a:buAutoNum type="arabicPeriod"/>
            </a:pPr>
            <a:r>
              <a:rPr lang="es-ES" dirty="0"/>
              <a:t>Concentración: 13,25ng/</a:t>
            </a:r>
            <a:r>
              <a:rPr lang="el-GR" dirty="0"/>
              <a:t>μ</a:t>
            </a:r>
            <a:r>
              <a:rPr lang="es-ES" dirty="0"/>
              <a:t>L</a:t>
            </a:r>
          </a:p>
          <a:p>
            <a:pPr marL="342900" indent="-342900">
              <a:buAutoNum type="arabicPeriod"/>
            </a:pPr>
            <a:r>
              <a:rPr lang="es-ES" dirty="0"/>
              <a:t>Gel de agarosa 1%</a:t>
            </a:r>
          </a:p>
          <a:p>
            <a:endParaRPr lang="es-ES" dirty="0"/>
          </a:p>
          <a:p>
            <a:r>
              <a:rPr lang="es-ES" dirty="0"/>
              <a:t>No sale, posible contaminación --&gt; repetir la PCR de cero con </a:t>
            </a:r>
            <a:r>
              <a:rPr lang="es-ES" dirty="0" err="1"/>
              <a:t>gDNA</a:t>
            </a:r>
            <a:r>
              <a:rPr lang="es-ES" dirty="0"/>
              <a:t> de N2A y el par de </a:t>
            </a:r>
            <a:r>
              <a:rPr lang="es-ES" dirty="0" err="1"/>
              <a:t>primers</a:t>
            </a:r>
            <a:r>
              <a:rPr lang="es-ES" dirty="0"/>
              <a:t> DHCR24 fw3/rv2 a distintas temperaturas (63 y 65ºC)</a:t>
            </a:r>
          </a:p>
          <a:p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Comprobar si psi-</a:t>
            </a:r>
            <a:r>
              <a:rPr lang="es-ES" dirty="0" err="1"/>
              <a:t>Check</a:t>
            </a:r>
            <a:r>
              <a:rPr lang="es-ES" dirty="0"/>
              <a:t> 2 estaba cortado, usando como control la 3’UTR de ABCA1</a:t>
            </a:r>
          </a:p>
          <a:p>
            <a:pPr lvl="1"/>
            <a:r>
              <a:rPr lang="es-ES" dirty="0"/>
              <a:t>- Hay psi-</a:t>
            </a:r>
            <a:r>
              <a:rPr lang="es-ES" dirty="0" err="1"/>
              <a:t>Check</a:t>
            </a:r>
            <a:r>
              <a:rPr lang="es-ES" dirty="0"/>
              <a:t> 2 cortado para hacer una primera ligación</a:t>
            </a:r>
          </a:p>
          <a:p>
            <a:pPr marL="342900" indent="-342900">
              <a:buAutoNum type="arabicPeriod"/>
            </a:pPr>
            <a:endParaRPr lang="es-ES" dirty="0"/>
          </a:p>
        </p:txBody>
      </p:sp>
      <p:sp>
        <p:nvSpPr>
          <p:cNvPr id="12" name="Cerrar corchete 11">
            <a:extLst>
              <a:ext uri="{FF2B5EF4-FFF2-40B4-BE49-F238E27FC236}">
                <a16:creationId xmlns:a16="http://schemas.microsoft.com/office/drawing/2014/main" id="{9E2B9557-64AC-4788-A2FA-F30FBB742C25}"/>
              </a:ext>
            </a:extLst>
          </p:cNvPr>
          <p:cNvSpPr/>
          <p:nvPr/>
        </p:nvSpPr>
        <p:spPr>
          <a:xfrm>
            <a:off x="2190436" y="4295163"/>
            <a:ext cx="45719" cy="872455"/>
          </a:xfrm>
          <a:prstGeom prst="rightBracke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18D82924-DF5E-4797-90DC-4A04039FD5E9}"/>
              </a:ext>
            </a:extLst>
          </p:cNvPr>
          <p:cNvSpPr txBox="1"/>
          <p:nvPr/>
        </p:nvSpPr>
        <p:spPr>
          <a:xfrm rot="16200000">
            <a:off x="3866860" y="3062026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3’UTR ABCA1</a:t>
            </a:r>
          </a:p>
        </p:txBody>
      </p:sp>
    </p:spTree>
    <p:extLst>
      <p:ext uri="{BB962C8B-B14F-4D97-AF65-F5344CB8AC3E}">
        <p14:creationId xmlns:p14="http://schemas.microsoft.com/office/powerpoint/2010/main" val="33206579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09" t="28605" r="32854" b="29842"/>
          <a:stretch/>
        </p:blipFill>
        <p:spPr>
          <a:xfrm>
            <a:off x="820962" y="1825064"/>
            <a:ext cx="5635860" cy="4670977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535708" y="655781"/>
            <a:ext cx="9046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/>
              <a:t>Digestión con </a:t>
            </a:r>
            <a:r>
              <a:rPr lang="es-ES" b="1" dirty="0" err="1"/>
              <a:t>NotI</a:t>
            </a:r>
            <a:r>
              <a:rPr lang="es-ES" b="1" dirty="0"/>
              <a:t> y </a:t>
            </a:r>
            <a:r>
              <a:rPr lang="es-ES" b="1" dirty="0" err="1"/>
              <a:t>XhoI</a:t>
            </a:r>
            <a:r>
              <a:rPr lang="es-ES" b="1" dirty="0"/>
              <a:t> de plásmido (psi-</a:t>
            </a:r>
            <a:r>
              <a:rPr lang="es-ES" b="1" dirty="0" err="1"/>
              <a:t>check</a:t>
            </a:r>
            <a:r>
              <a:rPr lang="es-ES" b="1" dirty="0"/>
              <a:t> 2) e inserto (DHCR24 fw1 y SC5D fw1 y fw3)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939257" y="1834487"/>
            <a:ext cx="494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err="1">
                <a:solidFill>
                  <a:schemeClr val="bg1"/>
                </a:solidFill>
              </a:rPr>
              <a:t>Std</a:t>
            </a: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2766013" y="188065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9" name="CuadroTexto 8"/>
          <p:cNvSpPr txBox="1"/>
          <p:nvPr/>
        </p:nvSpPr>
        <p:spPr>
          <a:xfrm>
            <a:off x="3337206" y="189531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0" name="CuadroTexto 9"/>
          <p:cNvSpPr txBox="1"/>
          <p:nvPr/>
        </p:nvSpPr>
        <p:spPr>
          <a:xfrm>
            <a:off x="3908399" y="189191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11" name="CuadroTexto 10"/>
          <p:cNvSpPr txBox="1"/>
          <p:nvPr/>
        </p:nvSpPr>
        <p:spPr>
          <a:xfrm>
            <a:off x="4479592" y="189191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15" name="CuadroTexto 14"/>
          <p:cNvSpPr txBox="1"/>
          <p:nvPr/>
        </p:nvSpPr>
        <p:spPr>
          <a:xfrm rot="16200000" flipH="1">
            <a:off x="1376278" y="4509539"/>
            <a:ext cx="779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822pb</a:t>
            </a:r>
          </a:p>
        </p:txBody>
      </p:sp>
      <p:sp>
        <p:nvSpPr>
          <p:cNvPr id="16" name="CuadroTexto 15"/>
          <p:cNvSpPr txBox="1"/>
          <p:nvPr/>
        </p:nvSpPr>
        <p:spPr>
          <a:xfrm rot="16200000" flipH="1">
            <a:off x="1959829" y="4521578"/>
            <a:ext cx="779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852pb</a:t>
            </a:r>
          </a:p>
        </p:txBody>
      </p:sp>
      <p:sp>
        <p:nvSpPr>
          <p:cNvPr id="17" name="CuadroTexto 16"/>
          <p:cNvSpPr txBox="1"/>
          <p:nvPr/>
        </p:nvSpPr>
        <p:spPr>
          <a:xfrm rot="16200000" flipH="1">
            <a:off x="2481015" y="3753272"/>
            <a:ext cx="896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1843pb</a:t>
            </a:r>
          </a:p>
        </p:txBody>
      </p:sp>
      <p:sp>
        <p:nvSpPr>
          <p:cNvPr id="19" name="Abrir corchete 18"/>
          <p:cNvSpPr/>
          <p:nvPr/>
        </p:nvSpPr>
        <p:spPr>
          <a:xfrm rot="5400000">
            <a:off x="2259845" y="907625"/>
            <a:ext cx="129308" cy="1486398"/>
          </a:xfrm>
          <a:prstGeom prst="leftBracket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" name="CuadroTexto 20"/>
          <p:cNvSpPr txBox="1"/>
          <p:nvPr/>
        </p:nvSpPr>
        <p:spPr>
          <a:xfrm>
            <a:off x="1757308" y="1184480"/>
            <a:ext cx="9358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Insertos</a:t>
            </a:r>
          </a:p>
        </p:txBody>
      </p:sp>
      <p:sp>
        <p:nvSpPr>
          <p:cNvPr id="22" name="Abrir corchete 21"/>
          <p:cNvSpPr/>
          <p:nvPr/>
        </p:nvSpPr>
        <p:spPr>
          <a:xfrm rot="5400000">
            <a:off x="3739059" y="1118209"/>
            <a:ext cx="129312" cy="1065229"/>
          </a:xfrm>
          <a:prstGeom prst="leftBracket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3" name="CuadroTexto 22"/>
          <p:cNvSpPr txBox="1"/>
          <p:nvPr/>
        </p:nvSpPr>
        <p:spPr>
          <a:xfrm>
            <a:off x="3171484" y="1215473"/>
            <a:ext cx="1225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psi-</a:t>
            </a:r>
            <a:r>
              <a:rPr lang="es-ES" dirty="0" err="1"/>
              <a:t>check</a:t>
            </a:r>
            <a:r>
              <a:rPr lang="es-ES" dirty="0"/>
              <a:t> 2</a:t>
            </a:r>
          </a:p>
        </p:txBody>
      </p:sp>
      <p:sp>
        <p:nvSpPr>
          <p:cNvPr id="24" name="Abrir corchete 23"/>
          <p:cNvSpPr/>
          <p:nvPr/>
        </p:nvSpPr>
        <p:spPr>
          <a:xfrm rot="5400000">
            <a:off x="4921747" y="1082857"/>
            <a:ext cx="129309" cy="1135766"/>
          </a:xfrm>
          <a:prstGeom prst="leftBracket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5" name="CuadroTexto 24"/>
          <p:cNvSpPr txBox="1"/>
          <p:nvPr/>
        </p:nvSpPr>
        <p:spPr>
          <a:xfrm>
            <a:off x="4442628" y="1215473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/>
              <a:t>Ctrl</a:t>
            </a:r>
            <a:r>
              <a:rPr lang="es-ES" dirty="0"/>
              <a:t> 3’UTR</a:t>
            </a:r>
          </a:p>
        </p:txBody>
      </p:sp>
      <p:sp>
        <p:nvSpPr>
          <p:cNvPr id="27" name="CuadroTexto 26"/>
          <p:cNvSpPr txBox="1"/>
          <p:nvPr/>
        </p:nvSpPr>
        <p:spPr>
          <a:xfrm>
            <a:off x="10751127" y="526473"/>
            <a:ext cx="1066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22/08/19</a:t>
            </a:r>
          </a:p>
        </p:txBody>
      </p:sp>
      <p:sp>
        <p:nvSpPr>
          <p:cNvPr id="2" name="CuadroTexto 1"/>
          <p:cNvSpPr txBox="1"/>
          <p:nvPr/>
        </p:nvSpPr>
        <p:spPr>
          <a:xfrm>
            <a:off x="6824472" y="1260282"/>
            <a:ext cx="4751339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s-ES" dirty="0"/>
              <a:t>Digestión con </a:t>
            </a:r>
            <a:r>
              <a:rPr lang="es-ES" dirty="0" err="1"/>
              <a:t>NotI</a:t>
            </a:r>
            <a:r>
              <a:rPr lang="es-ES" dirty="0"/>
              <a:t> y </a:t>
            </a:r>
            <a:r>
              <a:rPr lang="es-ES" dirty="0" err="1"/>
              <a:t>XhoI</a:t>
            </a:r>
            <a:r>
              <a:rPr lang="es-ES" dirty="0"/>
              <a:t> del plásmido psi-check2 (1.7</a:t>
            </a:r>
            <a:r>
              <a:rPr lang="el-GR" dirty="0"/>
              <a:t>μ</a:t>
            </a:r>
            <a:r>
              <a:rPr lang="es-ES" dirty="0"/>
              <a:t>g/</a:t>
            </a:r>
            <a:r>
              <a:rPr lang="el-GR" dirty="0"/>
              <a:t>μ</a:t>
            </a:r>
            <a:r>
              <a:rPr lang="es-ES" dirty="0"/>
              <a:t>L), de un plásmido con 3’UTR de control (ABCA1) y de los insertos:</a:t>
            </a:r>
          </a:p>
          <a:p>
            <a:pPr marL="800100" lvl="1" indent="-342900">
              <a:buAutoNum type="arabicPeriod"/>
            </a:pPr>
            <a:r>
              <a:rPr lang="es-ES" dirty="0"/>
              <a:t>DHCR24 fw1: 822pb</a:t>
            </a:r>
          </a:p>
          <a:p>
            <a:pPr marL="800100" lvl="1" indent="-342900">
              <a:buAutoNum type="arabicPeriod"/>
            </a:pPr>
            <a:r>
              <a:rPr lang="es-ES" dirty="0"/>
              <a:t>SC5D fw1: 852pb</a:t>
            </a:r>
          </a:p>
          <a:p>
            <a:pPr marL="800100" lvl="1" indent="-342900">
              <a:buAutoNum type="arabicPeriod"/>
            </a:pPr>
            <a:r>
              <a:rPr lang="es-ES" dirty="0"/>
              <a:t>SC5D fw3: 1842pb</a:t>
            </a:r>
          </a:p>
          <a:p>
            <a:pPr marL="342900" indent="-342900">
              <a:buAutoNum type="arabicPeriod"/>
            </a:pPr>
            <a:r>
              <a:rPr lang="es-ES" dirty="0"/>
              <a:t>Se digiere 1</a:t>
            </a:r>
            <a:r>
              <a:rPr lang="el-GR" dirty="0"/>
              <a:t>μ</a:t>
            </a:r>
            <a:r>
              <a:rPr lang="es-ES" dirty="0"/>
              <a:t>g</a:t>
            </a:r>
          </a:p>
          <a:p>
            <a:pPr marL="342900" indent="-342900">
              <a:buAutoNum type="arabicPeriod"/>
            </a:pPr>
            <a:r>
              <a:rPr lang="es-ES" dirty="0"/>
              <a:t>Duración: 3 horas a 37ºC, </a:t>
            </a:r>
            <a:r>
              <a:rPr lang="es-ES" dirty="0" err="1"/>
              <a:t>Vf</a:t>
            </a:r>
            <a:r>
              <a:rPr lang="es-ES" dirty="0"/>
              <a:t> = 20uL</a:t>
            </a:r>
          </a:p>
          <a:p>
            <a:pPr marL="342900" indent="-342900">
              <a:buAutoNum type="arabicPeriod"/>
            </a:pPr>
            <a:r>
              <a:rPr lang="es-ES" dirty="0"/>
              <a:t>Gel de agarosa 1% --&gt; cortar bandas y extraer del gel (</a:t>
            </a:r>
            <a:r>
              <a:rPr lang="es-ES" dirty="0" err="1"/>
              <a:t>Vf</a:t>
            </a:r>
            <a:r>
              <a:rPr lang="es-ES" dirty="0"/>
              <a:t>=50</a:t>
            </a:r>
            <a:r>
              <a:rPr lang="el-GR" dirty="0"/>
              <a:t>μ</a:t>
            </a:r>
            <a:r>
              <a:rPr lang="es-ES" dirty="0"/>
              <a:t>L)</a:t>
            </a:r>
          </a:p>
          <a:p>
            <a:pPr marL="342900" indent="-342900">
              <a:buAutoNum type="arabicPeriod"/>
            </a:pPr>
            <a:r>
              <a:rPr lang="es-ES" dirty="0"/>
              <a:t>Concentraciones</a:t>
            </a:r>
          </a:p>
          <a:p>
            <a:pPr marL="800100" lvl="1" indent="-342900">
              <a:buAutoNum type="arabicPeriod"/>
            </a:pPr>
            <a:r>
              <a:rPr lang="es-ES" dirty="0"/>
              <a:t>DHCR24 1 --&gt; 14.7ng/</a:t>
            </a:r>
            <a:r>
              <a:rPr lang="el-GR" dirty="0"/>
              <a:t>μ</a:t>
            </a:r>
            <a:r>
              <a:rPr lang="es-ES" dirty="0"/>
              <a:t>L (0,735</a:t>
            </a:r>
            <a:r>
              <a:rPr lang="el-GR" dirty="0"/>
              <a:t>μ</a:t>
            </a:r>
            <a:r>
              <a:rPr lang="es-ES" dirty="0"/>
              <a:t>g)</a:t>
            </a:r>
          </a:p>
          <a:p>
            <a:pPr marL="800100" lvl="1" indent="-342900">
              <a:buAutoNum type="arabicPeriod"/>
            </a:pPr>
            <a:r>
              <a:rPr lang="es-ES" dirty="0"/>
              <a:t>SC5D 1 --&gt; 16ng/</a:t>
            </a:r>
            <a:r>
              <a:rPr lang="el-GR" dirty="0"/>
              <a:t>μ</a:t>
            </a:r>
            <a:r>
              <a:rPr lang="es-ES" dirty="0"/>
              <a:t>L (0,8</a:t>
            </a:r>
            <a:r>
              <a:rPr lang="el-GR" dirty="0"/>
              <a:t>μ</a:t>
            </a:r>
            <a:r>
              <a:rPr lang="es-ES" dirty="0"/>
              <a:t>g)</a:t>
            </a:r>
          </a:p>
          <a:p>
            <a:pPr marL="800100" lvl="1" indent="-342900">
              <a:buAutoNum type="arabicPeriod"/>
            </a:pPr>
            <a:r>
              <a:rPr lang="es-ES" dirty="0"/>
              <a:t>SC5D 3 --&gt; 16,8ng/</a:t>
            </a:r>
            <a:r>
              <a:rPr lang="el-GR" dirty="0"/>
              <a:t>μ</a:t>
            </a:r>
            <a:r>
              <a:rPr lang="es-ES" dirty="0"/>
              <a:t>L (0,84</a:t>
            </a:r>
            <a:r>
              <a:rPr lang="el-GR" dirty="0"/>
              <a:t>μ</a:t>
            </a:r>
            <a:r>
              <a:rPr lang="es-ES" dirty="0"/>
              <a:t>g)</a:t>
            </a:r>
          </a:p>
          <a:p>
            <a:pPr marL="800100" lvl="1" indent="-342900">
              <a:buAutoNum type="arabicPeriod"/>
            </a:pPr>
            <a:r>
              <a:rPr lang="es-ES" dirty="0"/>
              <a:t>psiCheck2 --&gt; 12,6ng/</a:t>
            </a:r>
            <a:r>
              <a:rPr lang="el-GR" dirty="0"/>
              <a:t>μ</a:t>
            </a:r>
            <a:r>
              <a:rPr lang="es-ES" dirty="0"/>
              <a:t>L (0,630</a:t>
            </a:r>
            <a:r>
              <a:rPr lang="el-GR" dirty="0"/>
              <a:t>μ</a:t>
            </a:r>
            <a:r>
              <a:rPr lang="es-ES" dirty="0"/>
              <a:t>g)</a:t>
            </a:r>
          </a:p>
          <a:p>
            <a:pPr marL="1257300" lvl="2" indent="-342900">
              <a:buFont typeface="+mj-lt"/>
              <a:buAutoNum type="alphaLcParenR"/>
            </a:pPr>
            <a:r>
              <a:rPr lang="es-ES" dirty="0"/>
              <a:t>Se purifican 24uL con PCR </a:t>
            </a:r>
            <a:r>
              <a:rPr lang="es-ES" dirty="0" err="1"/>
              <a:t>purification</a:t>
            </a:r>
            <a:r>
              <a:rPr lang="es-ES" dirty="0"/>
              <a:t> kit --&gt; 6,1ng/</a:t>
            </a:r>
            <a:r>
              <a:rPr lang="el-GR" dirty="0"/>
              <a:t>μ</a:t>
            </a:r>
            <a:r>
              <a:rPr lang="es-ES" dirty="0"/>
              <a:t>L (0,305</a:t>
            </a:r>
            <a:r>
              <a:rPr lang="el-GR" dirty="0"/>
              <a:t>μ</a:t>
            </a:r>
            <a:r>
              <a:rPr lang="es-ES" dirty="0"/>
              <a:t>g) en 50</a:t>
            </a:r>
            <a:r>
              <a:rPr lang="el-GR" dirty="0"/>
              <a:t>μ</a:t>
            </a:r>
            <a:r>
              <a:rPr lang="es-ES" dirty="0"/>
              <a:t>L</a:t>
            </a:r>
          </a:p>
        </p:txBody>
      </p:sp>
      <p:sp>
        <p:nvSpPr>
          <p:cNvPr id="26" name="CuadroTexto 25"/>
          <p:cNvSpPr txBox="1"/>
          <p:nvPr/>
        </p:nvSpPr>
        <p:spPr>
          <a:xfrm>
            <a:off x="1648949" y="186180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8" name="CuadroTexto 27"/>
          <p:cNvSpPr txBox="1"/>
          <p:nvPr/>
        </p:nvSpPr>
        <p:spPr>
          <a:xfrm>
            <a:off x="2189194" y="186676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9" name="CuadroTexto 28"/>
          <p:cNvSpPr txBox="1"/>
          <p:nvPr/>
        </p:nvSpPr>
        <p:spPr>
          <a:xfrm rot="16200000">
            <a:off x="3263567" y="3378009"/>
            <a:ext cx="506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solidFill>
                  <a:schemeClr val="bg1"/>
                </a:solidFill>
              </a:rPr>
              <a:t>Cut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30" name="CuadroTexto 29"/>
          <p:cNvSpPr txBox="1"/>
          <p:nvPr/>
        </p:nvSpPr>
        <p:spPr>
          <a:xfrm rot="16200000">
            <a:off x="3671618" y="3437674"/>
            <a:ext cx="750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solidFill>
                  <a:schemeClr val="bg1"/>
                </a:solidFill>
              </a:rPr>
              <a:t>Uncut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31" name="CuadroTexto 30"/>
          <p:cNvSpPr txBox="1"/>
          <p:nvPr/>
        </p:nvSpPr>
        <p:spPr>
          <a:xfrm>
            <a:off x="5069639" y="189072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32" name="CuadroTexto 31"/>
          <p:cNvSpPr txBox="1"/>
          <p:nvPr/>
        </p:nvSpPr>
        <p:spPr>
          <a:xfrm>
            <a:off x="5584950" y="1880658"/>
            <a:ext cx="494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err="1">
                <a:solidFill>
                  <a:schemeClr val="bg1"/>
                </a:solidFill>
              </a:rPr>
              <a:t>Std</a:t>
            </a: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33" name="CuadroTexto 32"/>
          <p:cNvSpPr txBox="1"/>
          <p:nvPr/>
        </p:nvSpPr>
        <p:spPr>
          <a:xfrm rot="16200000">
            <a:off x="4384431" y="3375989"/>
            <a:ext cx="506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solidFill>
                  <a:schemeClr val="bg1"/>
                </a:solidFill>
              </a:rPr>
              <a:t>Cut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34" name="CuadroTexto 33"/>
          <p:cNvSpPr txBox="1"/>
          <p:nvPr/>
        </p:nvSpPr>
        <p:spPr>
          <a:xfrm rot="16200000">
            <a:off x="4784255" y="3437674"/>
            <a:ext cx="750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solidFill>
                  <a:schemeClr val="bg1"/>
                </a:solidFill>
              </a:rPr>
              <a:t>Uncut</a:t>
            </a:r>
            <a:endParaRPr lang="es-E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28894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535708" y="655781"/>
            <a:ext cx="4284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/>
              <a:t>Ligación psiCheck2</a:t>
            </a:r>
            <a:r>
              <a:rPr lang="es-E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≡</a:t>
            </a:r>
            <a:r>
              <a:rPr lang="es-ES" b="1" dirty="0">
                <a:cs typeface="Times New Roman" panose="02020603050405020304" pitchFamily="18" charset="0"/>
              </a:rPr>
              <a:t>DHCR24fw1 / SC5Dfw1</a:t>
            </a:r>
            <a:endParaRPr lang="es-ES" b="1" dirty="0"/>
          </a:p>
        </p:txBody>
      </p:sp>
      <p:sp>
        <p:nvSpPr>
          <p:cNvPr id="5" name="CuadroTexto 4"/>
          <p:cNvSpPr txBox="1"/>
          <p:nvPr/>
        </p:nvSpPr>
        <p:spPr>
          <a:xfrm>
            <a:off x="10668001" y="471115"/>
            <a:ext cx="1066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22/08/19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uadroTexto 5"/>
              <p:cNvSpPr txBox="1"/>
              <p:nvPr/>
            </p:nvSpPr>
            <p:spPr>
              <a:xfrm>
                <a:off x="766619" y="1487055"/>
                <a:ext cx="8325484" cy="55266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AutoNum type="arabicPeriod"/>
                </a:pPr>
                <a:r>
                  <a:rPr lang="es-ES" dirty="0"/>
                  <a:t>Tamaño del plásmido e insertos</a:t>
                </a:r>
              </a:p>
              <a:p>
                <a:pPr marL="800100" lvl="1" indent="-342900">
                  <a:buFont typeface="Calibri" panose="020F0502020204030204" pitchFamily="34" charset="0"/>
                  <a:buChar char="−"/>
                </a:pPr>
                <a:r>
                  <a:rPr lang="es-ES" dirty="0"/>
                  <a:t>psiCheck2 --&gt;  6,2kpb (27.8ng/</a:t>
                </a:r>
                <a:r>
                  <a:rPr lang="es-ES" dirty="0" err="1"/>
                  <a:t>uL</a:t>
                </a:r>
                <a:r>
                  <a:rPr lang="es-ES" dirty="0"/>
                  <a:t>)</a:t>
                </a:r>
              </a:p>
              <a:p>
                <a:pPr marL="800100" lvl="1" indent="-342900">
                  <a:buFont typeface="Calibri" panose="020F0502020204030204" pitchFamily="34" charset="0"/>
                  <a:buChar char="−"/>
                </a:pPr>
                <a:r>
                  <a:rPr lang="es-ES" dirty="0"/>
                  <a:t>DHCR24 1 --&gt; 822pb (14.7ng/</a:t>
                </a:r>
                <a:r>
                  <a:rPr lang="es-ES" dirty="0" err="1"/>
                  <a:t>uL</a:t>
                </a:r>
                <a:r>
                  <a:rPr lang="es-ES" dirty="0"/>
                  <a:t>)</a:t>
                </a:r>
              </a:p>
              <a:p>
                <a:pPr marL="800100" lvl="1" indent="-342900">
                  <a:buFont typeface="Calibri" panose="020F0502020204030204" pitchFamily="34" charset="0"/>
                  <a:buChar char="−"/>
                </a:pPr>
                <a:r>
                  <a:rPr lang="es-ES" dirty="0"/>
                  <a:t>SC5D 1 --&gt; 852pb (16ng/</a:t>
                </a:r>
                <a:r>
                  <a:rPr lang="es-ES" dirty="0" err="1"/>
                  <a:t>uL</a:t>
                </a:r>
                <a:r>
                  <a:rPr lang="es-ES" dirty="0"/>
                  <a:t>)</a:t>
                </a:r>
              </a:p>
              <a:p>
                <a:pPr lvl="1"/>
                <a:endParaRPr lang="es-ES" dirty="0"/>
              </a:p>
              <a:p>
                <a:pPr marL="342900" indent="-342900">
                  <a:buAutoNum type="arabicPeriod"/>
                </a:pPr>
                <a:r>
                  <a:rPr lang="es-ES" dirty="0"/>
                  <a:t>Fórmula: </a:t>
                </a:r>
              </a:p>
              <a:p>
                <a:pPr marL="800100" lvl="1" indent="-342900">
                  <a:buFontTx/>
                  <a:buChar char="−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s-ES" dirty="0" smtClean="0"/>
                      <m:t>ng</m:t>
                    </m:r>
                    <m:r>
                      <m:rPr>
                        <m:nor/>
                      </m:rPr>
                      <a:rPr lang="es-ES" dirty="0" smtClean="0"/>
                      <m:t> </m:t>
                    </m:r>
                    <m:r>
                      <m:rPr>
                        <m:nor/>
                      </m:rPr>
                      <a:rPr lang="es-ES" dirty="0" smtClean="0"/>
                      <m:t>inserto</m:t>
                    </m:r>
                    <m:r>
                      <m:rPr>
                        <m:nor/>
                      </m:rPr>
                      <a:rPr lang="es-ES" dirty="0" smtClean="0"/>
                      <m:t> =</m:t>
                    </m:r>
                    <m:f>
                      <m:fPr>
                        <m:ctrlPr>
                          <a:rPr lang="es-E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</a:rPr>
                          <m:t>kb</m:t>
                        </m:r>
                        <m:r>
                          <a:rPr lang="es-ES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s-ES" b="0" i="0" smtClean="0">
                                <a:latin typeface="Cambria Math" panose="02040503050406030204" pitchFamily="18" charset="0"/>
                              </a:rPr>
                              <m:t>inserto</m:t>
                            </m:r>
                          </m:e>
                        </m:d>
                        <m:r>
                          <a:rPr lang="es-ES" b="0" i="0" smtClean="0">
                            <a:latin typeface="Cambria Math" panose="02040503050406030204" pitchFamily="18" charset="0"/>
                          </a:rPr>
                          <m:t> ∗ </m:t>
                        </m:r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</a:rPr>
                          <m:t>ng</m:t>
                        </m:r>
                        <m:r>
                          <a:rPr lang="es-ES" b="0" i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</a:rPr>
                          <m:t>vector</m:t>
                        </m:r>
                        <m:r>
                          <a:rPr lang="es-ES" b="0" i="0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</a:rPr>
                          <m:t>kb</m:t>
                        </m:r>
                        <m:r>
                          <a:rPr lang="es-ES" b="0" i="0" smtClean="0">
                            <a:latin typeface="Cambria Math" panose="02040503050406030204" pitchFamily="18" charset="0"/>
                          </a:rPr>
                          <m:t> (</m:t>
                        </m:r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</a:rPr>
                          <m:t>vector</m:t>
                        </m:r>
                        <m:r>
                          <a:rPr lang="es-ES" b="0" i="0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s-ES" dirty="0"/>
              </a:p>
              <a:p>
                <a:pPr marL="800100" lvl="1" indent="-342900">
                  <a:buFontTx/>
                  <a:buChar char="−"/>
                </a:pPr>
                <a:r>
                  <a:rPr lang="es-ES" dirty="0"/>
                  <a:t>Calculadora online </a:t>
                </a:r>
                <a:r>
                  <a:rPr lang="es-ES" dirty="0">
                    <a:hlinkClick r:id="rId2"/>
                  </a:rPr>
                  <a:t>Promega</a:t>
                </a:r>
                <a:endParaRPr lang="es-ES" dirty="0"/>
              </a:p>
              <a:p>
                <a:pPr lvl="1"/>
                <a:endParaRPr lang="es-ES" dirty="0"/>
              </a:p>
              <a:p>
                <a:pPr marL="342900" indent="-342900">
                  <a:buAutoNum type="arabicPeriod"/>
                </a:pPr>
                <a:r>
                  <a:rPr lang="es-ES" dirty="0"/>
                  <a:t>Cantidad ideal de plásmido --&gt; 100ng</a:t>
                </a:r>
              </a:p>
              <a:p>
                <a:pPr marL="800100" lvl="1" indent="-342900">
                  <a:buFont typeface="Calibri" panose="020F0502020204030204" pitchFamily="34" charset="0"/>
                  <a:buChar char="−"/>
                </a:pPr>
                <a:r>
                  <a:rPr lang="es-ES" dirty="0"/>
                  <a:t>Nosotros usamos 50ng porque no hay suficiente vector</a:t>
                </a:r>
              </a:p>
              <a:p>
                <a:pPr lvl="1"/>
                <a:endParaRPr lang="es-ES" dirty="0"/>
              </a:p>
              <a:p>
                <a:pPr marL="342900" indent="-342900">
                  <a:buAutoNum type="arabicPeriod"/>
                </a:pPr>
                <a:r>
                  <a:rPr lang="es-ES" dirty="0"/>
                  <a:t>Ratios plásmido – inserto ideales --&gt; 1:1, 1:3 y 1:6</a:t>
                </a:r>
              </a:p>
              <a:p>
                <a:pPr marL="800100" lvl="1" indent="-342900">
                  <a:buFont typeface="Calibri" panose="020F0502020204030204" pitchFamily="34" charset="0"/>
                  <a:buChar char="−"/>
                </a:pPr>
                <a:r>
                  <a:rPr lang="es-ES" dirty="0"/>
                  <a:t>Solo hacemos 1:3</a:t>
                </a:r>
              </a:p>
              <a:p>
                <a:pPr marL="800100" lvl="1" indent="-342900">
                  <a:buFont typeface="Calibri" panose="020F0502020204030204" pitchFamily="34" charset="0"/>
                  <a:buChar char="−"/>
                </a:pPr>
                <a:r>
                  <a:rPr lang="es-ES" dirty="0"/>
                  <a:t>16ºC overnight</a:t>
                </a:r>
              </a:p>
              <a:p>
                <a:pPr lvl="1"/>
                <a:endParaRPr lang="es-ES" dirty="0"/>
              </a:p>
              <a:p>
                <a:pPr marL="342900" indent="-342900">
                  <a:buAutoNum type="arabicPeriod"/>
                </a:pPr>
                <a:r>
                  <a:rPr lang="es-ES" dirty="0"/>
                  <a:t>23/08/19 --&gt; No sale, las bacterias mueren al crecerlas en placas de LB + Ampicilina</a:t>
                </a:r>
              </a:p>
              <a:p>
                <a:pPr marL="800100" lvl="1" indent="-342900">
                  <a:buAutoNum type="arabicPeriod"/>
                </a:pPr>
                <a:endParaRPr lang="es-ES" dirty="0"/>
              </a:p>
              <a:p>
                <a:pPr marL="342900" indent="-342900">
                  <a:buAutoNum type="arabicPeriod"/>
                </a:pPr>
                <a:endParaRPr lang="es-ES" dirty="0"/>
              </a:p>
            </p:txBody>
          </p:sp>
        </mc:Choice>
        <mc:Fallback xmlns="">
          <p:sp>
            <p:nvSpPr>
              <p:cNvPr id="6" name="CuadroTexto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619" y="1487055"/>
                <a:ext cx="8325484" cy="5526641"/>
              </a:xfrm>
              <a:prstGeom prst="rect">
                <a:avLst/>
              </a:prstGeom>
              <a:blipFill>
                <a:blip r:embed="rId7"/>
                <a:stretch>
                  <a:fillRect l="-659" t="-662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uadroTexto 8"/>
          <p:cNvSpPr txBox="1"/>
          <p:nvPr/>
        </p:nvSpPr>
        <p:spPr>
          <a:xfrm>
            <a:off x="5494789" y="670186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DHCR24</a:t>
            </a:r>
          </a:p>
        </p:txBody>
      </p:sp>
      <p:sp>
        <p:nvSpPr>
          <p:cNvPr id="10" name="CuadroTexto 9"/>
          <p:cNvSpPr txBox="1"/>
          <p:nvPr/>
        </p:nvSpPr>
        <p:spPr>
          <a:xfrm>
            <a:off x="8375563" y="670186"/>
            <a:ext cx="673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SC5D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01803" y="1025112"/>
            <a:ext cx="2294185" cy="316862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14702" y="1132114"/>
            <a:ext cx="2215846" cy="3061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5187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535708" y="655781"/>
            <a:ext cx="2698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/>
              <a:t>Digestión de psiCheck2 (II)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10668001" y="471115"/>
            <a:ext cx="1066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26/08/19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6824472" y="1260282"/>
            <a:ext cx="4751339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s-ES" dirty="0"/>
              <a:t>Digestión con </a:t>
            </a:r>
            <a:r>
              <a:rPr lang="es-ES" dirty="0" err="1"/>
              <a:t>NotI</a:t>
            </a:r>
            <a:r>
              <a:rPr lang="es-ES" dirty="0"/>
              <a:t> y </a:t>
            </a:r>
            <a:r>
              <a:rPr lang="es-ES" dirty="0" err="1"/>
              <a:t>XhoI</a:t>
            </a:r>
            <a:r>
              <a:rPr lang="es-ES" dirty="0"/>
              <a:t> del plásmido psi-check2 (1.7</a:t>
            </a:r>
            <a:r>
              <a:rPr lang="el-GR" dirty="0"/>
              <a:t>μ</a:t>
            </a:r>
            <a:r>
              <a:rPr lang="es-ES" dirty="0"/>
              <a:t>g/</a:t>
            </a:r>
            <a:r>
              <a:rPr lang="el-GR" dirty="0"/>
              <a:t>μ</a:t>
            </a:r>
            <a:r>
              <a:rPr lang="es-ES" dirty="0"/>
              <a:t>L)</a:t>
            </a:r>
          </a:p>
          <a:p>
            <a:pPr marL="342900" indent="-342900">
              <a:buAutoNum type="arabicPeriod"/>
            </a:pPr>
            <a:r>
              <a:rPr lang="es-ES" dirty="0"/>
              <a:t>Se digieren 2 tubos de 1 </a:t>
            </a:r>
            <a:r>
              <a:rPr lang="el-GR" dirty="0"/>
              <a:t>μ</a:t>
            </a:r>
            <a:r>
              <a:rPr lang="es-ES" dirty="0"/>
              <a:t>g</a:t>
            </a:r>
          </a:p>
          <a:p>
            <a:pPr marL="342900" indent="-342900">
              <a:buAutoNum type="arabicPeriod"/>
            </a:pPr>
            <a:r>
              <a:rPr lang="es-ES" dirty="0"/>
              <a:t>Duración: 3 horas a 37ºC, </a:t>
            </a:r>
            <a:r>
              <a:rPr lang="es-ES" dirty="0" err="1"/>
              <a:t>Vf</a:t>
            </a:r>
            <a:r>
              <a:rPr lang="es-ES" dirty="0"/>
              <a:t> = 20uL</a:t>
            </a:r>
          </a:p>
          <a:p>
            <a:pPr marL="342900" indent="-342900">
              <a:buAutoNum type="arabicPeriod"/>
            </a:pPr>
            <a:r>
              <a:rPr lang="es-ES" dirty="0"/>
              <a:t>Gel de agarosa 1% --&gt; cortar bandas y extraer del gel (</a:t>
            </a:r>
            <a:r>
              <a:rPr lang="es-ES" dirty="0" err="1"/>
              <a:t>Vf</a:t>
            </a:r>
            <a:r>
              <a:rPr lang="es-ES" dirty="0"/>
              <a:t>=50</a:t>
            </a:r>
            <a:r>
              <a:rPr lang="el-GR" dirty="0"/>
              <a:t>μ</a:t>
            </a:r>
            <a:r>
              <a:rPr lang="es-ES" dirty="0"/>
              <a:t>L)</a:t>
            </a:r>
          </a:p>
          <a:p>
            <a:pPr marL="342900" indent="-342900">
              <a:buAutoNum type="arabicPeriod"/>
            </a:pPr>
            <a:r>
              <a:rPr lang="es-ES" dirty="0"/>
              <a:t>Concentraciones</a:t>
            </a:r>
          </a:p>
          <a:p>
            <a:pPr marL="800100" lvl="1" indent="-342900">
              <a:buAutoNum type="arabicPeriod"/>
            </a:pPr>
            <a:r>
              <a:rPr lang="es-ES" dirty="0"/>
              <a:t>1ª elución --&gt; 18.85ng/</a:t>
            </a:r>
            <a:r>
              <a:rPr lang="el-GR" dirty="0"/>
              <a:t>μ</a:t>
            </a:r>
            <a:r>
              <a:rPr lang="es-ES" dirty="0"/>
              <a:t>L (0,886</a:t>
            </a:r>
            <a:r>
              <a:rPr lang="el-GR" dirty="0"/>
              <a:t>μ</a:t>
            </a:r>
            <a:r>
              <a:rPr lang="es-ES" dirty="0"/>
              <a:t>g)</a:t>
            </a:r>
          </a:p>
          <a:p>
            <a:pPr marL="800100" lvl="1" indent="-342900">
              <a:buAutoNum type="arabicPeriod"/>
            </a:pPr>
            <a:r>
              <a:rPr lang="es-ES" dirty="0"/>
              <a:t>2ª elución --&gt; 6,7ng/</a:t>
            </a:r>
            <a:r>
              <a:rPr lang="el-GR" dirty="0"/>
              <a:t>μ</a:t>
            </a:r>
            <a:r>
              <a:rPr lang="es-ES" dirty="0"/>
              <a:t>L (0,181</a:t>
            </a:r>
            <a:r>
              <a:rPr lang="el-GR" dirty="0"/>
              <a:t>μ</a:t>
            </a:r>
            <a:r>
              <a:rPr lang="es-ES" dirty="0"/>
              <a:t>g)</a:t>
            </a:r>
          </a:p>
          <a:p>
            <a:pPr marL="342900" indent="-342900">
              <a:buAutoNum type="arabicPeriod"/>
            </a:pPr>
            <a:r>
              <a:rPr lang="es-ES" dirty="0"/>
              <a:t>Se usa la 1ª elución para la siguiente ligación</a:t>
            </a:r>
          </a:p>
          <a:p>
            <a:pPr marL="342900" indent="-342900">
              <a:buAutoNum type="arabicPeriod"/>
            </a:pPr>
            <a:endParaRPr lang="es-ES" dirty="0"/>
          </a:p>
          <a:p>
            <a:pPr marL="342900" indent="-342900">
              <a:buAutoNum type="arabicPeriod"/>
            </a:pPr>
            <a:r>
              <a:rPr lang="es-ES" dirty="0"/>
              <a:t>27/08/19 --&gt; Se purifican las dos eluciones con PCR </a:t>
            </a:r>
            <a:r>
              <a:rPr lang="es-ES" dirty="0" err="1"/>
              <a:t>purification</a:t>
            </a:r>
            <a:r>
              <a:rPr lang="es-ES" dirty="0"/>
              <a:t> kit</a:t>
            </a:r>
          </a:p>
          <a:p>
            <a:pPr marL="800100" lvl="1" indent="-342900">
              <a:buAutoNum type="arabicPeriod"/>
            </a:pPr>
            <a:r>
              <a:rPr lang="es-ES" dirty="0"/>
              <a:t>12,7ng/</a:t>
            </a:r>
            <a:r>
              <a:rPr lang="el-GR" dirty="0"/>
              <a:t>μ</a:t>
            </a:r>
            <a:r>
              <a:rPr lang="es-ES" dirty="0"/>
              <a:t>L (</a:t>
            </a:r>
            <a:r>
              <a:rPr lang="el-GR" dirty="0"/>
              <a:t>μ</a:t>
            </a:r>
            <a:r>
              <a:rPr lang="es-ES" dirty="0"/>
              <a:t>g) en 30(25)</a:t>
            </a:r>
            <a:r>
              <a:rPr lang="el-GR" dirty="0"/>
              <a:t>μ</a:t>
            </a:r>
            <a:r>
              <a:rPr lang="es-ES" dirty="0"/>
              <a:t>L</a:t>
            </a:r>
          </a:p>
          <a:p>
            <a:pPr marL="800100" lvl="1" indent="-342900">
              <a:buFontTx/>
              <a:buAutoNum type="arabicPeriod"/>
            </a:pPr>
            <a:r>
              <a:rPr lang="es-ES" dirty="0"/>
              <a:t>6,9ng/</a:t>
            </a:r>
            <a:r>
              <a:rPr lang="el-GR" dirty="0"/>
              <a:t>μ</a:t>
            </a:r>
            <a:r>
              <a:rPr lang="es-ES" dirty="0"/>
              <a:t>L (</a:t>
            </a:r>
            <a:r>
              <a:rPr lang="el-GR" dirty="0"/>
              <a:t>μ</a:t>
            </a:r>
            <a:r>
              <a:rPr lang="es-ES" dirty="0"/>
              <a:t>g) en 30(25)</a:t>
            </a:r>
            <a:r>
              <a:rPr lang="el-GR" dirty="0"/>
              <a:t>μ</a:t>
            </a:r>
            <a:r>
              <a:rPr lang="es-ES" dirty="0"/>
              <a:t>L</a:t>
            </a: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10" t="31024" r="24550" b="32133"/>
          <a:stretch/>
        </p:blipFill>
        <p:spPr>
          <a:xfrm>
            <a:off x="669462" y="1858879"/>
            <a:ext cx="4673600" cy="3334461"/>
          </a:xfrm>
          <a:prstGeom prst="rect">
            <a:avLst/>
          </a:prstGeom>
        </p:spPr>
      </p:pic>
      <p:sp>
        <p:nvSpPr>
          <p:cNvPr id="8" name="Rectángulo 7"/>
          <p:cNvSpPr/>
          <p:nvPr/>
        </p:nvSpPr>
        <p:spPr>
          <a:xfrm>
            <a:off x="3006262" y="2237568"/>
            <a:ext cx="680121" cy="48952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Rectángulo 8"/>
          <p:cNvSpPr/>
          <p:nvPr/>
        </p:nvSpPr>
        <p:spPr>
          <a:xfrm>
            <a:off x="3686384" y="2237568"/>
            <a:ext cx="747072" cy="48952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CuadroTexto 9"/>
          <p:cNvSpPr txBox="1"/>
          <p:nvPr/>
        </p:nvSpPr>
        <p:spPr>
          <a:xfrm>
            <a:off x="962765" y="1868236"/>
            <a:ext cx="486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solidFill>
                  <a:schemeClr val="bg1"/>
                </a:solidFill>
              </a:rPr>
              <a:t>Std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1528979" y="1868236"/>
            <a:ext cx="750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solidFill>
                  <a:schemeClr val="bg1"/>
                </a:solidFill>
              </a:rPr>
              <a:t>Uncut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4" name="Abrir corchete 13"/>
          <p:cNvSpPr/>
          <p:nvPr/>
        </p:nvSpPr>
        <p:spPr>
          <a:xfrm rot="5400000">
            <a:off x="3660943" y="1012478"/>
            <a:ext cx="117765" cy="1427259"/>
          </a:xfrm>
          <a:prstGeom prst="leftBracket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CuadroTexto 14"/>
          <p:cNvSpPr txBox="1"/>
          <p:nvPr/>
        </p:nvSpPr>
        <p:spPr>
          <a:xfrm>
            <a:off x="2947815" y="1304571"/>
            <a:ext cx="1477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psiCheck2 </a:t>
            </a:r>
            <a:r>
              <a:rPr lang="es-ES" dirty="0" err="1"/>
              <a:t>cut</a:t>
            </a:r>
            <a:endParaRPr lang="es-ES" dirty="0"/>
          </a:p>
        </p:txBody>
      </p:sp>
      <p:pic>
        <p:nvPicPr>
          <p:cNvPr id="16" name="Imagen 1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75" t="36646" r="16856" b="27399"/>
          <a:stretch/>
        </p:blipFill>
        <p:spPr>
          <a:xfrm>
            <a:off x="3686383" y="4286149"/>
            <a:ext cx="2863273" cy="2244437"/>
          </a:xfrm>
          <a:prstGeom prst="rect">
            <a:avLst/>
          </a:prstGeom>
        </p:spPr>
      </p:pic>
      <p:sp>
        <p:nvSpPr>
          <p:cNvPr id="17" name="Rectángulo 16"/>
          <p:cNvSpPr/>
          <p:nvPr/>
        </p:nvSpPr>
        <p:spPr>
          <a:xfrm>
            <a:off x="5145101" y="4498383"/>
            <a:ext cx="608096" cy="3833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Rectángulo 17"/>
          <p:cNvSpPr/>
          <p:nvPr/>
        </p:nvSpPr>
        <p:spPr>
          <a:xfrm>
            <a:off x="5766869" y="4498383"/>
            <a:ext cx="550254" cy="3833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" name="Flecha doblada hacia arriba 20"/>
          <p:cNvSpPr/>
          <p:nvPr/>
        </p:nvSpPr>
        <p:spPr>
          <a:xfrm rot="10800000" flipH="1">
            <a:off x="4895514" y="3332217"/>
            <a:ext cx="1057917" cy="766619"/>
          </a:xfrm>
          <a:prstGeom prst="bent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378358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535708" y="655781"/>
            <a:ext cx="8485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/>
              <a:t>Transformación de bacterias DH5a competentes con psiCheck2</a:t>
            </a:r>
            <a:r>
              <a:rPr lang="es-E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≡</a:t>
            </a:r>
            <a:r>
              <a:rPr lang="es-ES" b="1" dirty="0">
                <a:cs typeface="Times New Roman" panose="02020603050405020304" pitchFamily="18" charset="0"/>
              </a:rPr>
              <a:t>DHCR24fw1 / SC5Dfw1</a:t>
            </a:r>
            <a:endParaRPr lang="es-ES" b="1" dirty="0"/>
          </a:p>
        </p:txBody>
      </p:sp>
      <p:sp>
        <p:nvSpPr>
          <p:cNvPr id="5" name="CuadroTexto 4"/>
          <p:cNvSpPr txBox="1"/>
          <p:nvPr/>
        </p:nvSpPr>
        <p:spPr>
          <a:xfrm>
            <a:off x="10668001" y="471115"/>
            <a:ext cx="1066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26/08/19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658564" y="1305341"/>
            <a:ext cx="1058268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s-ES" dirty="0"/>
              <a:t>Descongelación en hielo de una alícuota de bacterias DH5</a:t>
            </a:r>
            <a:r>
              <a:rPr lang="el-GR" dirty="0"/>
              <a:t>α</a:t>
            </a:r>
            <a:r>
              <a:rPr lang="es-ES" dirty="0"/>
              <a:t> (almacenadas a -80ºC)</a:t>
            </a:r>
          </a:p>
          <a:p>
            <a:pPr marL="342900" indent="-342900">
              <a:buAutoNum type="arabicPeriod"/>
            </a:pPr>
            <a:r>
              <a:rPr lang="es-ES" dirty="0"/>
              <a:t>NO usar </a:t>
            </a:r>
            <a:r>
              <a:rPr lang="es-ES" dirty="0" err="1"/>
              <a:t>vortex</a:t>
            </a:r>
            <a:r>
              <a:rPr lang="es-ES" dirty="0"/>
              <a:t> ni pipetear vigorosamente</a:t>
            </a:r>
          </a:p>
          <a:p>
            <a:pPr marL="342900" indent="-342900">
              <a:buAutoNum type="arabicPeriod"/>
            </a:pPr>
            <a:r>
              <a:rPr lang="es-ES" dirty="0"/>
              <a:t>1µL de plásmido por alícuota, 2 alícuotas</a:t>
            </a:r>
          </a:p>
          <a:p>
            <a:pPr marL="800100" lvl="1" indent="-342900">
              <a:buAutoNum type="arabicPeriod"/>
            </a:pPr>
            <a:r>
              <a:rPr lang="es-ES" dirty="0"/>
              <a:t>DH 1:3 (DHCR24 fw1)</a:t>
            </a:r>
          </a:p>
          <a:p>
            <a:pPr marL="800100" lvl="1" indent="-342900">
              <a:buAutoNum type="arabicPeriod"/>
            </a:pPr>
            <a:r>
              <a:rPr lang="es-ES" dirty="0"/>
              <a:t>LSD 1:3 (SC5D fw1)</a:t>
            </a:r>
          </a:p>
          <a:p>
            <a:pPr marL="342900" indent="-342900">
              <a:buAutoNum type="arabicPeriod"/>
            </a:pPr>
            <a:r>
              <a:rPr lang="es-ES" dirty="0"/>
              <a:t>30 min en hielo seguidos de un shock térmico 30 segundos a 42ºC --&gt; 2 min en hielo</a:t>
            </a:r>
          </a:p>
          <a:p>
            <a:pPr marL="342900" indent="-342900">
              <a:buAutoNum type="arabicPeriod"/>
            </a:pPr>
            <a:r>
              <a:rPr lang="es-ES" dirty="0"/>
              <a:t>250µL de medio S.O.C. + 50µL de bacterias-plásmido</a:t>
            </a:r>
          </a:p>
          <a:p>
            <a:pPr marL="342900" indent="-342900">
              <a:buAutoNum type="arabicPeriod"/>
            </a:pPr>
            <a:r>
              <a:rPr lang="es-ES" dirty="0"/>
              <a:t>Incubar a 225rpm overnight a 37ºC</a:t>
            </a:r>
          </a:p>
          <a:p>
            <a:pPr marL="342900" indent="-342900">
              <a:buAutoNum type="arabicPeriod"/>
            </a:pPr>
            <a:r>
              <a:rPr lang="es-ES" dirty="0"/>
              <a:t>Sembrar en platos LB + Ampicilina (1:1000) overnight 37ºC</a:t>
            </a:r>
          </a:p>
          <a:p>
            <a:endParaRPr lang="es-ES" dirty="0"/>
          </a:p>
          <a:p>
            <a:r>
              <a:rPr lang="es-ES" dirty="0"/>
              <a:t>27/08/19 --&gt; No hay colonias ni crecen bacterias --&gt; repetir con vector cortado más recientemente y nuevas ligaciones 1:3 y 1:6</a:t>
            </a:r>
          </a:p>
          <a:p>
            <a:pPr marL="342900" indent="-342900">
              <a:buAutoNum type="arabicPeriod"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559168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4401" y="969574"/>
            <a:ext cx="603526" cy="101099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859843" y="2050234"/>
            <a:ext cx="16807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Bacterias DH5</a:t>
            </a:r>
            <a:r>
              <a:rPr lang="el-GR" dirty="0">
                <a:latin typeface="Calibri" panose="020F0502020204030204" pitchFamily="34" charset="0"/>
                <a:cs typeface="Calibri" panose="020F0502020204030204" pitchFamily="34" charset="0"/>
              </a:rPr>
              <a:t>α</a:t>
            </a:r>
            <a:endParaRPr lang="es-ES" dirty="0"/>
          </a:p>
          <a:p>
            <a:pPr algn="ctr"/>
            <a:r>
              <a:rPr lang="es-ES" dirty="0"/>
              <a:t>competentes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8108" y="1577473"/>
            <a:ext cx="403092" cy="403092"/>
          </a:xfrm>
          <a:prstGeom prst="rect">
            <a:avLst/>
          </a:prstGeom>
        </p:spPr>
      </p:pic>
      <p:sp>
        <p:nvSpPr>
          <p:cNvPr id="7" name="Flecha derecha 6"/>
          <p:cNvSpPr/>
          <p:nvPr/>
        </p:nvSpPr>
        <p:spPr>
          <a:xfrm>
            <a:off x="2541156" y="1331377"/>
            <a:ext cx="626279" cy="287383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1008" y="1071977"/>
            <a:ext cx="603526" cy="1010991"/>
          </a:xfrm>
          <a:prstGeom prst="rect">
            <a:avLst/>
          </a:prstGeom>
        </p:spPr>
      </p:pic>
      <p:grpSp>
        <p:nvGrpSpPr>
          <p:cNvPr id="10" name="Grupo 9"/>
          <p:cNvGrpSpPr/>
          <p:nvPr/>
        </p:nvGrpSpPr>
        <p:grpSpPr>
          <a:xfrm>
            <a:off x="4118107" y="864486"/>
            <a:ext cx="360000" cy="360000"/>
            <a:chOff x="5799004" y="1917336"/>
            <a:chExt cx="2601848" cy="2484245"/>
          </a:xfrm>
        </p:grpSpPr>
        <p:grpSp>
          <p:nvGrpSpPr>
            <p:cNvPr id="11" name="Grupo 10"/>
            <p:cNvGrpSpPr/>
            <p:nvPr/>
          </p:nvGrpSpPr>
          <p:grpSpPr>
            <a:xfrm>
              <a:off x="5799005" y="1917336"/>
              <a:ext cx="2601847" cy="2480554"/>
              <a:chOff x="994803" y="1960123"/>
              <a:chExt cx="2601847" cy="2480554"/>
            </a:xfrm>
          </p:grpSpPr>
          <p:sp>
            <p:nvSpPr>
              <p:cNvPr id="13" name="Elipse 12"/>
              <p:cNvSpPr/>
              <p:nvPr/>
            </p:nvSpPr>
            <p:spPr>
              <a:xfrm>
                <a:off x="1099225" y="2071992"/>
                <a:ext cx="2393005" cy="2256817"/>
              </a:xfrm>
              <a:prstGeom prst="ellips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4" name="Arco de bloque 13"/>
              <p:cNvSpPr/>
              <p:nvPr/>
            </p:nvSpPr>
            <p:spPr>
              <a:xfrm rot="10800000">
                <a:off x="994803" y="1960123"/>
                <a:ext cx="2601847" cy="2480554"/>
              </a:xfrm>
              <a:prstGeom prst="blockArc">
                <a:avLst>
                  <a:gd name="adj1" fmla="val 13061213"/>
                  <a:gd name="adj2" fmla="val 19646687"/>
                  <a:gd name="adj3" fmla="val 8060"/>
                </a:avLst>
              </a:prstGeom>
              <a:solidFill>
                <a:schemeClr val="accent4"/>
              </a:solidFill>
              <a:ln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2" name="Arco de bloque 11"/>
            <p:cNvSpPr/>
            <p:nvPr/>
          </p:nvSpPr>
          <p:spPr>
            <a:xfrm rot="10800000">
              <a:off x="5799004" y="1921027"/>
              <a:ext cx="2601847" cy="2480554"/>
            </a:xfrm>
            <a:prstGeom prst="blockArc">
              <a:avLst>
                <a:gd name="adj1" fmla="val 13026807"/>
                <a:gd name="adj2" fmla="val 19639809"/>
                <a:gd name="adj3" fmla="val 3143"/>
              </a:avLst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</p:grpSp>
      <p:sp>
        <p:nvSpPr>
          <p:cNvPr id="17" name="Flecha curvada hacia abajo 16"/>
          <p:cNvSpPr/>
          <p:nvPr/>
        </p:nvSpPr>
        <p:spPr>
          <a:xfrm rot="19597335" flipH="1">
            <a:off x="3730246" y="807541"/>
            <a:ext cx="354897" cy="181805"/>
          </a:xfrm>
          <a:prstGeom prst="curved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18" name="CuadroTexto 17"/>
          <p:cNvSpPr txBox="1"/>
          <p:nvPr/>
        </p:nvSpPr>
        <p:spPr>
          <a:xfrm>
            <a:off x="4520176" y="1680902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30’</a:t>
            </a:r>
          </a:p>
        </p:txBody>
      </p:sp>
      <p:sp>
        <p:nvSpPr>
          <p:cNvPr id="19" name="Flecha derecha 18"/>
          <p:cNvSpPr/>
          <p:nvPr/>
        </p:nvSpPr>
        <p:spPr>
          <a:xfrm>
            <a:off x="4995564" y="1331376"/>
            <a:ext cx="626279" cy="287383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0" name="Imagen 1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83"/>
          <a:stretch/>
        </p:blipFill>
        <p:spPr>
          <a:xfrm rot="1988508" flipH="1">
            <a:off x="6002344" y="971288"/>
            <a:ext cx="448098" cy="1137148"/>
          </a:xfrm>
          <a:prstGeom prst="rect">
            <a:avLst/>
          </a:prstGeom>
        </p:spPr>
      </p:pic>
      <p:sp>
        <p:nvSpPr>
          <p:cNvPr id="21" name="CuadroTexto 20"/>
          <p:cNvSpPr txBox="1"/>
          <p:nvPr/>
        </p:nvSpPr>
        <p:spPr>
          <a:xfrm>
            <a:off x="6260003" y="1713636"/>
            <a:ext cx="1035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42ºC 30’’</a:t>
            </a:r>
          </a:p>
        </p:txBody>
      </p:sp>
      <p:sp>
        <p:nvSpPr>
          <p:cNvPr id="22" name="Flecha derecha 21"/>
          <p:cNvSpPr/>
          <p:nvPr/>
        </p:nvSpPr>
        <p:spPr>
          <a:xfrm>
            <a:off x="6777934" y="1330127"/>
            <a:ext cx="626279" cy="287383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3" name="Imagen 2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764" y="1188867"/>
            <a:ext cx="668929" cy="668929"/>
          </a:xfrm>
          <a:prstGeom prst="rect">
            <a:avLst/>
          </a:prstGeom>
        </p:spPr>
      </p:pic>
      <p:sp>
        <p:nvSpPr>
          <p:cNvPr id="24" name="CuadroTexto 23"/>
          <p:cNvSpPr txBox="1"/>
          <p:nvPr/>
        </p:nvSpPr>
        <p:spPr>
          <a:xfrm>
            <a:off x="8324383" y="1713636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2’</a:t>
            </a:r>
          </a:p>
        </p:txBody>
      </p:sp>
      <p:sp>
        <p:nvSpPr>
          <p:cNvPr id="25" name="Flecha derecha 24"/>
          <p:cNvSpPr/>
          <p:nvPr/>
        </p:nvSpPr>
        <p:spPr>
          <a:xfrm>
            <a:off x="8915888" y="1330126"/>
            <a:ext cx="626279" cy="287383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36" name="Grupo 35"/>
          <p:cNvGrpSpPr/>
          <p:nvPr/>
        </p:nvGrpSpPr>
        <p:grpSpPr>
          <a:xfrm>
            <a:off x="9975633" y="1093399"/>
            <a:ext cx="481012" cy="1062036"/>
            <a:chOff x="5400402" y="2037806"/>
            <a:chExt cx="2410097" cy="4820194"/>
          </a:xfrm>
        </p:grpSpPr>
        <p:pic>
          <p:nvPicPr>
            <p:cNvPr id="26" name="Imagen 2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00402" y="2037806"/>
              <a:ext cx="2410097" cy="4820194"/>
            </a:xfrm>
            <a:prstGeom prst="rect">
              <a:avLst/>
            </a:prstGeom>
          </p:spPr>
        </p:pic>
        <p:sp>
          <p:nvSpPr>
            <p:cNvPr id="27" name="Rectángulo 26"/>
            <p:cNvSpPr/>
            <p:nvPr/>
          </p:nvSpPr>
          <p:spPr>
            <a:xfrm>
              <a:off x="6000750" y="3526971"/>
              <a:ext cx="1166404" cy="1637212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20000"/>
                    <a:lumOff val="80000"/>
                    <a:shade val="30000"/>
                    <a:satMod val="115000"/>
                  </a:schemeClr>
                </a:gs>
                <a:gs pos="0">
                  <a:schemeClr val="accent3">
                    <a:shade val="67500"/>
                    <a:satMod val="115000"/>
                    <a:lumMod val="30000"/>
                    <a:lumOff val="70000"/>
                  </a:schemeClr>
                </a:gs>
                <a:gs pos="100000">
                  <a:schemeClr val="accent3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cxnSp>
          <p:nvCxnSpPr>
            <p:cNvPr id="29" name="Conector recto 28"/>
            <p:cNvCxnSpPr/>
            <p:nvPr/>
          </p:nvCxnSpPr>
          <p:spPr>
            <a:xfrm>
              <a:off x="7187166" y="3400427"/>
              <a:ext cx="0" cy="1924050"/>
            </a:xfrm>
            <a:prstGeom prst="line">
              <a:avLst/>
            </a:prstGeom>
            <a:ln w="1270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ector recto 34"/>
            <p:cNvCxnSpPr/>
            <p:nvPr/>
          </p:nvCxnSpPr>
          <p:spPr>
            <a:xfrm>
              <a:off x="6014724" y="3524250"/>
              <a:ext cx="0" cy="1924050"/>
            </a:xfrm>
            <a:prstGeom prst="line">
              <a:avLst/>
            </a:prstGeom>
            <a:ln w="1270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7" name="Imagen 3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562931" y="783519"/>
            <a:ext cx="369975" cy="619760"/>
          </a:xfrm>
          <a:prstGeom prst="rect">
            <a:avLst/>
          </a:prstGeom>
        </p:spPr>
      </p:pic>
      <p:sp>
        <p:nvSpPr>
          <p:cNvPr id="38" name="Flecha curvada hacia abajo 37"/>
          <p:cNvSpPr/>
          <p:nvPr/>
        </p:nvSpPr>
        <p:spPr>
          <a:xfrm rot="19597335" flipH="1">
            <a:off x="10157277" y="724775"/>
            <a:ext cx="354897" cy="181805"/>
          </a:xfrm>
          <a:prstGeom prst="curved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grpSp>
        <p:nvGrpSpPr>
          <p:cNvPr id="41" name="Grupo 40"/>
          <p:cNvGrpSpPr/>
          <p:nvPr/>
        </p:nvGrpSpPr>
        <p:grpSpPr>
          <a:xfrm>
            <a:off x="9134180" y="3202038"/>
            <a:ext cx="739023" cy="339852"/>
            <a:chOff x="5303520" y="4328160"/>
            <a:chExt cx="739023" cy="339852"/>
          </a:xfrm>
        </p:grpSpPr>
        <p:sp>
          <p:nvSpPr>
            <p:cNvPr id="39" name="Flecha curvada hacia la derecha 38"/>
            <p:cNvSpPr/>
            <p:nvPr/>
          </p:nvSpPr>
          <p:spPr>
            <a:xfrm>
              <a:off x="5303520" y="4328160"/>
              <a:ext cx="280380" cy="339852"/>
            </a:xfrm>
            <a:prstGeom prst="curved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40" name="Flecha curvada hacia la izquierda 39"/>
            <p:cNvSpPr/>
            <p:nvPr/>
          </p:nvSpPr>
          <p:spPr>
            <a:xfrm>
              <a:off x="5762163" y="4328160"/>
              <a:ext cx="280380" cy="339852"/>
            </a:xfrm>
            <a:prstGeom prst="curvedLef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</p:grpSp>
      <p:sp>
        <p:nvSpPr>
          <p:cNvPr id="42" name="CuadroTexto 41"/>
          <p:cNvSpPr txBox="1"/>
          <p:nvPr/>
        </p:nvSpPr>
        <p:spPr>
          <a:xfrm>
            <a:off x="9542167" y="2206793"/>
            <a:ext cx="1402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Medio S.O.C.</a:t>
            </a:r>
          </a:p>
          <a:p>
            <a:pPr algn="ctr"/>
            <a:r>
              <a:rPr lang="es-ES" dirty="0"/>
              <a:t>250</a:t>
            </a:r>
            <a:r>
              <a:rPr lang="el-GR" dirty="0"/>
              <a:t>μ</a:t>
            </a:r>
            <a:r>
              <a:rPr lang="es-ES" dirty="0"/>
              <a:t>L</a:t>
            </a:r>
          </a:p>
        </p:txBody>
      </p:sp>
      <p:sp>
        <p:nvSpPr>
          <p:cNvPr id="43" name="Flecha doblada hacia arriba 42"/>
          <p:cNvSpPr/>
          <p:nvPr/>
        </p:nvSpPr>
        <p:spPr>
          <a:xfrm rot="14471729" flipH="1">
            <a:off x="10466291" y="2914012"/>
            <a:ext cx="850392" cy="731520"/>
          </a:xfrm>
          <a:prstGeom prst="bentUp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4" name="CuadroTexto 43"/>
          <p:cNvSpPr txBox="1"/>
          <p:nvPr/>
        </p:nvSpPr>
        <p:spPr>
          <a:xfrm>
            <a:off x="8632573" y="3612251"/>
            <a:ext cx="1804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225 rpm 37ºC 1h</a:t>
            </a:r>
          </a:p>
        </p:txBody>
      </p:sp>
      <p:sp>
        <p:nvSpPr>
          <p:cNvPr id="45" name="Flecha derecha 44"/>
          <p:cNvSpPr/>
          <p:nvPr/>
        </p:nvSpPr>
        <p:spPr>
          <a:xfrm flipH="1">
            <a:off x="7735248" y="3324868"/>
            <a:ext cx="626279" cy="287383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46" name="Imagen 45"/>
          <p:cNvPicPr>
            <a:picLocks noChangeAspect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colorTemperature colorTemp="810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2526" y="3204821"/>
            <a:ext cx="1130304" cy="527475"/>
          </a:xfrm>
          <a:prstGeom prst="rect">
            <a:avLst/>
          </a:prstGeom>
        </p:spPr>
      </p:pic>
      <p:grpSp>
        <p:nvGrpSpPr>
          <p:cNvPr id="47" name="Grupo 46"/>
          <p:cNvGrpSpPr/>
          <p:nvPr/>
        </p:nvGrpSpPr>
        <p:grpSpPr>
          <a:xfrm>
            <a:off x="7101464" y="2523196"/>
            <a:ext cx="302749" cy="703218"/>
            <a:chOff x="5400402" y="2037806"/>
            <a:chExt cx="2410097" cy="4820194"/>
          </a:xfrm>
        </p:grpSpPr>
        <p:pic>
          <p:nvPicPr>
            <p:cNvPr id="48" name="Imagen 47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00402" y="2037806"/>
              <a:ext cx="2410097" cy="4820194"/>
            </a:xfrm>
            <a:prstGeom prst="rect">
              <a:avLst/>
            </a:prstGeom>
          </p:spPr>
        </p:pic>
        <p:sp>
          <p:nvSpPr>
            <p:cNvPr id="49" name="Rectángulo 48"/>
            <p:cNvSpPr/>
            <p:nvPr/>
          </p:nvSpPr>
          <p:spPr>
            <a:xfrm>
              <a:off x="6000750" y="3526971"/>
              <a:ext cx="1166404" cy="1637212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20000"/>
                    <a:lumOff val="80000"/>
                    <a:shade val="30000"/>
                    <a:satMod val="115000"/>
                  </a:schemeClr>
                </a:gs>
                <a:gs pos="0">
                  <a:schemeClr val="accent3">
                    <a:shade val="67500"/>
                    <a:satMod val="115000"/>
                    <a:lumMod val="30000"/>
                    <a:lumOff val="70000"/>
                  </a:schemeClr>
                </a:gs>
                <a:gs pos="100000">
                  <a:schemeClr val="accent3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cxnSp>
          <p:nvCxnSpPr>
            <p:cNvPr id="50" name="Conector recto 49"/>
            <p:cNvCxnSpPr/>
            <p:nvPr/>
          </p:nvCxnSpPr>
          <p:spPr>
            <a:xfrm>
              <a:off x="7187166" y="3400427"/>
              <a:ext cx="0" cy="1924050"/>
            </a:xfrm>
            <a:prstGeom prst="line">
              <a:avLst/>
            </a:prstGeom>
            <a:ln w="9525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ector recto 50"/>
            <p:cNvCxnSpPr/>
            <p:nvPr/>
          </p:nvCxnSpPr>
          <p:spPr>
            <a:xfrm>
              <a:off x="6014724" y="3524250"/>
              <a:ext cx="0" cy="1924050"/>
            </a:xfrm>
            <a:prstGeom prst="line">
              <a:avLst/>
            </a:prstGeom>
            <a:ln w="9525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Flecha curvada hacia abajo 51"/>
          <p:cNvSpPr/>
          <p:nvPr/>
        </p:nvSpPr>
        <p:spPr>
          <a:xfrm rot="19597335" flipH="1">
            <a:off x="6693644" y="2734101"/>
            <a:ext cx="354897" cy="181805"/>
          </a:xfrm>
          <a:prstGeom prst="curved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54" name="CuadroTexto 53"/>
          <p:cNvSpPr txBox="1"/>
          <p:nvPr/>
        </p:nvSpPr>
        <p:spPr>
          <a:xfrm>
            <a:off x="5860409" y="3822374"/>
            <a:ext cx="1804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LB + Ampicilina</a:t>
            </a:r>
          </a:p>
        </p:txBody>
      </p:sp>
      <p:sp>
        <p:nvSpPr>
          <p:cNvPr id="55" name="Flecha derecha 54"/>
          <p:cNvSpPr/>
          <p:nvPr/>
        </p:nvSpPr>
        <p:spPr>
          <a:xfrm flipH="1">
            <a:off x="4851212" y="3324868"/>
            <a:ext cx="626279" cy="287383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7" name="CuadroTexto 56"/>
          <p:cNvSpPr txBox="1"/>
          <p:nvPr/>
        </p:nvSpPr>
        <p:spPr>
          <a:xfrm>
            <a:off x="4462772" y="2693538"/>
            <a:ext cx="14113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i="1" dirty="0"/>
              <a:t>Overnight</a:t>
            </a:r>
            <a:r>
              <a:rPr lang="es-ES" dirty="0"/>
              <a:t> 37ºC</a:t>
            </a:r>
          </a:p>
        </p:txBody>
      </p:sp>
      <p:sp>
        <p:nvSpPr>
          <p:cNvPr id="58" name="Flecha doblada hacia arriba 57"/>
          <p:cNvSpPr/>
          <p:nvPr/>
        </p:nvSpPr>
        <p:spPr>
          <a:xfrm rot="10800000">
            <a:off x="1258336" y="3468558"/>
            <a:ext cx="850392" cy="731520"/>
          </a:xfrm>
          <a:prstGeom prst="bentUp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59" name="Imagen 58"/>
          <p:cNvPicPr>
            <a:picLocks noChangeAspect="1"/>
          </p:cNvPicPr>
          <p:nvPr/>
        </p:nvPicPr>
        <p:blipFill>
          <a:blip r:embed="rId11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  <a14:imgEffect>
                      <a14:brightnessContrast bright="-57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381" y="3131191"/>
            <a:ext cx="1594472" cy="797236"/>
          </a:xfrm>
          <a:prstGeom prst="rect">
            <a:avLst/>
          </a:prstGeom>
        </p:spPr>
      </p:pic>
      <p:grpSp>
        <p:nvGrpSpPr>
          <p:cNvPr id="81" name="Grupo 80"/>
          <p:cNvGrpSpPr/>
          <p:nvPr/>
        </p:nvGrpSpPr>
        <p:grpSpPr>
          <a:xfrm rot="1500000">
            <a:off x="3701916" y="2559749"/>
            <a:ext cx="138546" cy="834702"/>
            <a:chOff x="2021918" y="2489531"/>
            <a:chExt cx="138546" cy="834702"/>
          </a:xfrm>
        </p:grpSpPr>
        <p:sp>
          <p:nvSpPr>
            <p:cNvPr id="60" name="Triángulo isósceles 59"/>
            <p:cNvSpPr/>
            <p:nvPr/>
          </p:nvSpPr>
          <p:spPr>
            <a:xfrm flipV="1">
              <a:off x="2036486" y="2640582"/>
              <a:ext cx="110638" cy="683651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61" name="Rectángulo 60"/>
            <p:cNvSpPr/>
            <p:nvPr/>
          </p:nvSpPr>
          <p:spPr>
            <a:xfrm>
              <a:off x="2021918" y="2489533"/>
              <a:ext cx="138546" cy="1820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cxnSp>
          <p:nvCxnSpPr>
            <p:cNvPr id="67" name="Conector recto 66"/>
            <p:cNvCxnSpPr/>
            <p:nvPr/>
          </p:nvCxnSpPr>
          <p:spPr>
            <a:xfrm>
              <a:off x="2054199" y="2489533"/>
              <a:ext cx="0" cy="180481"/>
            </a:xfrm>
            <a:prstGeom prst="line">
              <a:avLst/>
            </a:prstGeom>
            <a:ln w="9525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ector recto 67"/>
            <p:cNvCxnSpPr/>
            <p:nvPr/>
          </p:nvCxnSpPr>
          <p:spPr>
            <a:xfrm>
              <a:off x="2079758" y="2489534"/>
              <a:ext cx="0" cy="180481"/>
            </a:xfrm>
            <a:prstGeom prst="line">
              <a:avLst/>
            </a:prstGeom>
            <a:ln w="9525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ector recto 68"/>
            <p:cNvCxnSpPr/>
            <p:nvPr/>
          </p:nvCxnSpPr>
          <p:spPr>
            <a:xfrm>
              <a:off x="2036486" y="2489531"/>
              <a:ext cx="0" cy="180481"/>
            </a:xfrm>
            <a:prstGeom prst="line">
              <a:avLst/>
            </a:prstGeom>
            <a:ln w="9525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ector recto 69"/>
            <p:cNvCxnSpPr/>
            <p:nvPr/>
          </p:nvCxnSpPr>
          <p:spPr>
            <a:xfrm>
              <a:off x="2106885" y="2489531"/>
              <a:ext cx="0" cy="180481"/>
            </a:xfrm>
            <a:prstGeom prst="line">
              <a:avLst/>
            </a:prstGeom>
            <a:ln w="9525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ector recto 70"/>
            <p:cNvCxnSpPr/>
            <p:nvPr/>
          </p:nvCxnSpPr>
          <p:spPr>
            <a:xfrm>
              <a:off x="2128184" y="2489531"/>
              <a:ext cx="0" cy="180481"/>
            </a:xfrm>
            <a:prstGeom prst="line">
              <a:avLst/>
            </a:prstGeom>
            <a:ln w="9525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ector recto 71"/>
            <p:cNvCxnSpPr/>
            <p:nvPr/>
          </p:nvCxnSpPr>
          <p:spPr>
            <a:xfrm>
              <a:off x="2147125" y="2489531"/>
              <a:ext cx="0" cy="180481"/>
            </a:xfrm>
            <a:prstGeom prst="line">
              <a:avLst/>
            </a:prstGeom>
            <a:ln w="9525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2" name="CuadroTexto 81"/>
          <p:cNvSpPr txBox="1"/>
          <p:nvPr/>
        </p:nvSpPr>
        <p:spPr>
          <a:xfrm>
            <a:off x="3082079" y="3910378"/>
            <a:ext cx="1680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Picar colonias</a:t>
            </a:r>
          </a:p>
        </p:txBody>
      </p:sp>
      <p:grpSp>
        <p:nvGrpSpPr>
          <p:cNvPr id="83" name="Grupo 82"/>
          <p:cNvGrpSpPr/>
          <p:nvPr/>
        </p:nvGrpSpPr>
        <p:grpSpPr>
          <a:xfrm>
            <a:off x="1051346" y="4721461"/>
            <a:ext cx="481012" cy="1062036"/>
            <a:chOff x="5400402" y="2037806"/>
            <a:chExt cx="2410097" cy="4820194"/>
          </a:xfrm>
        </p:grpSpPr>
        <p:pic>
          <p:nvPicPr>
            <p:cNvPr id="84" name="Imagen 8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00402" y="2037806"/>
              <a:ext cx="2410097" cy="4820194"/>
            </a:xfrm>
            <a:prstGeom prst="rect">
              <a:avLst/>
            </a:prstGeom>
          </p:spPr>
        </p:pic>
        <p:sp>
          <p:nvSpPr>
            <p:cNvPr id="85" name="Rectángulo 84"/>
            <p:cNvSpPr/>
            <p:nvPr/>
          </p:nvSpPr>
          <p:spPr>
            <a:xfrm>
              <a:off x="6000750" y="3526971"/>
              <a:ext cx="1166404" cy="1637212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20000"/>
                    <a:lumOff val="80000"/>
                    <a:shade val="30000"/>
                    <a:satMod val="115000"/>
                  </a:schemeClr>
                </a:gs>
                <a:gs pos="0">
                  <a:schemeClr val="accent3">
                    <a:shade val="67500"/>
                    <a:satMod val="115000"/>
                    <a:lumMod val="30000"/>
                    <a:lumOff val="70000"/>
                  </a:schemeClr>
                </a:gs>
                <a:gs pos="100000">
                  <a:schemeClr val="accent3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cxnSp>
          <p:nvCxnSpPr>
            <p:cNvPr id="86" name="Conector recto 85"/>
            <p:cNvCxnSpPr/>
            <p:nvPr/>
          </p:nvCxnSpPr>
          <p:spPr>
            <a:xfrm>
              <a:off x="7187166" y="3400427"/>
              <a:ext cx="0" cy="1924050"/>
            </a:xfrm>
            <a:prstGeom prst="line">
              <a:avLst/>
            </a:prstGeom>
            <a:ln w="1270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ector recto 86"/>
            <p:cNvCxnSpPr/>
            <p:nvPr/>
          </p:nvCxnSpPr>
          <p:spPr>
            <a:xfrm>
              <a:off x="6014724" y="3524250"/>
              <a:ext cx="0" cy="1924050"/>
            </a:xfrm>
            <a:prstGeom prst="line">
              <a:avLst/>
            </a:prstGeom>
            <a:ln w="1270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8" name="Flecha derecha 87"/>
          <p:cNvSpPr/>
          <p:nvPr/>
        </p:nvSpPr>
        <p:spPr>
          <a:xfrm>
            <a:off x="2541155" y="4965096"/>
            <a:ext cx="626279" cy="287383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89" name="Grupo 88"/>
          <p:cNvGrpSpPr/>
          <p:nvPr/>
        </p:nvGrpSpPr>
        <p:grpSpPr>
          <a:xfrm rot="720000">
            <a:off x="1312893" y="5368508"/>
            <a:ext cx="50355" cy="327442"/>
            <a:chOff x="2021918" y="2489531"/>
            <a:chExt cx="138546" cy="834702"/>
          </a:xfrm>
        </p:grpSpPr>
        <p:sp>
          <p:nvSpPr>
            <p:cNvPr id="90" name="Triángulo isósceles 89"/>
            <p:cNvSpPr/>
            <p:nvPr/>
          </p:nvSpPr>
          <p:spPr>
            <a:xfrm flipV="1">
              <a:off x="2036486" y="2640582"/>
              <a:ext cx="110638" cy="683651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91" name="Rectángulo 90"/>
            <p:cNvSpPr/>
            <p:nvPr/>
          </p:nvSpPr>
          <p:spPr>
            <a:xfrm>
              <a:off x="2021918" y="2489533"/>
              <a:ext cx="138546" cy="1820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cxnSp>
          <p:nvCxnSpPr>
            <p:cNvPr id="92" name="Conector recto 91"/>
            <p:cNvCxnSpPr/>
            <p:nvPr/>
          </p:nvCxnSpPr>
          <p:spPr>
            <a:xfrm>
              <a:off x="2054199" y="2489533"/>
              <a:ext cx="0" cy="180481"/>
            </a:xfrm>
            <a:prstGeom prst="line">
              <a:avLst/>
            </a:prstGeom>
            <a:ln w="9525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ector recto 92"/>
            <p:cNvCxnSpPr/>
            <p:nvPr/>
          </p:nvCxnSpPr>
          <p:spPr>
            <a:xfrm>
              <a:off x="2079758" y="2489534"/>
              <a:ext cx="0" cy="180481"/>
            </a:xfrm>
            <a:prstGeom prst="line">
              <a:avLst/>
            </a:prstGeom>
            <a:ln w="9525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ector recto 93"/>
            <p:cNvCxnSpPr/>
            <p:nvPr/>
          </p:nvCxnSpPr>
          <p:spPr>
            <a:xfrm>
              <a:off x="2036486" y="2489531"/>
              <a:ext cx="0" cy="180481"/>
            </a:xfrm>
            <a:prstGeom prst="line">
              <a:avLst/>
            </a:prstGeom>
            <a:ln w="9525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ector recto 94"/>
            <p:cNvCxnSpPr/>
            <p:nvPr/>
          </p:nvCxnSpPr>
          <p:spPr>
            <a:xfrm>
              <a:off x="2106885" y="2489531"/>
              <a:ext cx="0" cy="180481"/>
            </a:xfrm>
            <a:prstGeom prst="line">
              <a:avLst/>
            </a:prstGeom>
            <a:ln w="9525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ector recto 95"/>
            <p:cNvCxnSpPr/>
            <p:nvPr/>
          </p:nvCxnSpPr>
          <p:spPr>
            <a:xfrm>
              <a:off x="2128184" y="2489531"/>
              <a:ext cx="0" cy="180481"/>
            </a:xfrm>
            <a:prstGeom prst="line">
              <a:avLst/>
            </a:prstGeom>
            <a:ln w="9525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ector recto 96"/>
            <p:cNvCxnSpPr/>
            <p:nvPr/>
          </p:nvCxnSpPr>
          <p:spPr>
            <a:xfrm>
              <a:off x="2147125" y="2489531"/>
              <a:ext cx="0" cy="180481"/>
            </a:xfrm>
            <a:prstGeom prst="line">
              <a:avLst/>
            </a:prstGeom>
            <a:ln w="9525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8" name="CuadroTexto 97"/>
          <p:cNvSpPr txBox="1"/>
          <p:nvPr/>
        </p:nvSpPr>
        <p:spPr>
          <a:xfrm>
            <a:off x="1466721" y="5066953"/>
            <a:ext cx="9785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2mL </a:t>
            </a:r>
            <a:r>
              <a:rPr lang="es-ES" dirty="0" err="1"/>
              <a:t>LB+Amp</a:t>
            </a:r>
            <a:endParaRPr lang="es-ES" dirty="0"/>
          </a:p>
        </p:txBody>
      </p:sp>
      <p:grpSp>
        <p:nvGrpSpPr>
          <p:cNvPr id="99" name="Grupo 98"/>
          <p:cNvGrpSpPr/>
          <p:nvPr/>
        </p:nvGrpSpPr>
        <p:grpSpPr>
          <a:xfrm>
            <a:off x="3842254" y="4950516"/>
            <a:ext cx="739023" cy="339852"/>
            <a:chOff x="5303520" y="4328160"/>
            <a:chExt cx="739023" cy="339852"/>
          </a:xfrm>
        </p:grpSpPr>
        <p:sp>
          <p:nvSpPr>
            <p:cNvPr id="100" name="Flecha curvada hacia la derecha 99"/>
            <p:cNvSpPr/>
            <p:nvPr/>
          </p:nvSpPr>
          <p:spPr>
            <a:xfrm>
              <a:off x="5303520" y="4328160"/>
              <a:ext cx="280380" cy="339852"/>
            </a:xfrm>
            <a:prstGeom prst="curved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01" name="Flecha curvada hacia la izquierda 100"/>
            <p:cNvSpPr/>
            <p:nvPr/>
          </p:nvSpPr>
          <p:spPr>
            <a:xfrm>
              <a:off x="5762163" y="4328160"/>
              <a:ext cx="280380" cy="339852"/>
            </a:xfrm>
            <a:prstGeom prst="curvedLef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</p:grpSp>
      <p:sp>
        <p:nvSpPr>
          <p:cNvPr id="102" name="CuadroTexto 101"/>
          <p:cNvSpPr txBox="1"/>
          <p:nvPr/>
        </p:nvSpPr>
        <p:spPr>
          <a:xfrm>
            <a:off x="3340647" y="5360729"/>
            <a:ext cx="18048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225 rpm 37ºC </a:t>
            </a:r>
            <a:r>
              <a:rPr lang="es-ES" i="1" dirty="0"/>
              <a:t>overnight</a:t>
            </a:r>
          </a:p>
        </p:txBody>
      </p:sp>
      <p:sp>
        <p:nvSpPr>
          <p:cNvPr id="103" name="Flecha derecha 102"/>
          <p:cNvSpPr/>
          <p:nvPr/>
        </p:nvSpPr>
        <p:spPr>
          <a:xfrm>
            <a:off x="5194893" y="4965096"/>
            <a:ext cx="626279" cy="287383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04" name="Imagen 10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150232" y="4855233"/>
            <a:ext cx="603526" cy="1010991"/>
          </a:xfrm>
          <a:prstGeom prst="rect">
            <a:avLst/>
          </a:prstGeom>
        </p:spPr>
      </p:pic>
      <p:grpSp>
        <p:nvGrpSpPr>
          <p:cNvPr id="106" name="Grupo 105"/>
          <p:cNvGrpSpPr/>
          <p:nvPr/>
        </p:nvGrpSpPr>
        <p:grpSpPr>
          <a:xfrm>
            <a:off x="6312614" y="4530399"/>
            <a:ext cx="481012" cy="1062036"/>
            <a:chOff x="5400402" y="2037806"/>
            <a:chExt cx="2410097" cy="4820194"/>
          </a:xfrm>
        </p:grpSpPr>
        <p:pic>
          <p:nvPicPr>
            <p:cNvPr id="107" name="Imagen 10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00402" y="2037806"/>
              <a:ext cx="2410097" cy="4820194"/>
            </a:xfrm>
            <a:prstGeom prst="rect">
              <a:avLst/>
            </a:prstGeom>
          </p:spPr>
        </p:pic>
        <p:sp>
          <p:nvSpPr>
            <p:cNvPr id="108" name="Rectángulo 107"/>
            <p:cNvSpPr/>
            <p:nvPr/>
          </p:nvSpPr>
          <p:spPr>
            <a:xfrm>
              <a:off x="6000750" y="3526971"/>
              <a:ext cx="1166404" cy="1637212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20000"/>
                    <a:lumOff val="80000"/>
                    <a:shade val="30000"/>
                    <a:satMod val="115000"/>
                  </a:schemeClr>
                </a:gs>
                <a:gs pos="0">
                  <a:schemeClr val="accent3">
                    <a:shade val="67500"/>
                    <a:satMod val="115000"/>
                    <a:lumMod val="30000"/>
                    <a:lumOff val="70000"/>
                  </a:schemeClr>
                </a:gs>
                <a:gs pos="100000">
                  <a:schemeClr val="accent3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cxnSp>
          <p:nvCxnSpPr>
            <p:cNvPr id="109" name="Conector recto 108"/>
            <p:cNvCxnSpPr/>
            <p:nvPr/>
          </p:nvCxnSpPr>
          <p:spPr>
            <a:xfrm>
              <a:off x="7187166" y="3400427"/>
              <a:ext cx="0" cy="1924050"/>
            </a:xfrm>
            <a:prstGeom prst="line">
              <a:avLst/>
            </a:prstGeom>
            <a:ln w="9525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ector recto 109"/>
            <p:cNvCxnSpPr/>
            <p:nvPr/>
          </p:nvCxnSpPr>
          <p:spPr>
            <a:xfrm>
              <a:off x="5992269" y="3503908"/>
              <a:ext cx="0" cy="1924050"/>
            </a:xfrm>
            <a:prstGeom prst="line">
              <a:avLst/>
            </a:prstGeom>
            <a:ln w="1270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1" name="Grupo 110"/>
          <p:cNvGrpSpPr/>
          <p:nvPr/>
        </p:nvGrpSpPr>
        <p:grpSpPr>
          <a:xfrm rot="720000">
            <a:off x="6574161" y="5177446"/>
            <a:ext cx="50355" cy="327442"/>
            <a:chOff x="2021918" y="2489531"/>
            <a:chExt cx="138546" cy="834702"/>
          </a:xfrm>
        </p:grpSpPr>
        <p:sp>
          <p:nvSpPr>
            <p:cNvPr id="112" name="Triángulo isósceles 111"/>
            <p:cNvSpPr/>
            <p:nvPr/>
          </p:nvSpPr>
          <p:spPr>
            <a:xfrm flipV="1">
              <a:off x="2036486" y="2640582"/>
              <a:ext cx="110638" cy="683651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13" name="Rectángulo 112"/>
            <p:cNvSpPr/>
            <p:nvPr/>
          </p:nvSpPr>
          <p:spPr>
            <a:xfrm>
              <a:off x="2021918" y="2489533"/>
              <a:ext cx="138546" cy="1820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cxnSp>
          <p:nvCxnSpPr>
            <p:cNvPr id="114" name="Conector recto 113"/>
            <p:cNvCxnSpPr/>
            <p:nvPr/>
          </p:nvCxnSpPr>
          <p:spPr>
            <a:xfrm>
              <a:off x="2054199" y="2489533"/>
              <a:ext cx="0" cy="180481"/>
            </a:xfrm>
            <a:prstGeom prst="line">
              <a:avLst/>
            </a:prstGeom>
            <a:ln w="9525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ector recto 114"/>
            <p:cNvCxnSpPr/>
            <p:nvPr/>
          </p:nvCxnSpPr>
          <p:spPr>
            <a:xfrm>
              <a:off x="2079758" y="2489534"/>
              <a:ext cx="0" cy="180481"/>
            </a:xfrm>
            <a:prstGeom prst="line">
              <a:avLst/>
            </a:prstGeom>
            <a:ln w="9525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ector recto 115"/>
            <p:cNvCxnSpPr/>
            <p:nvPr/>
          </p:nvCxnSpPr>
          <p:spPr>
            <a:xfrm>
              <a:off x="2036486" y="2489531"/>
              <a:ext cx="0" cy="180481"/>
            </a:xfrm>
            <a:prstGeom prst="line">
              <a:avLst/>
            </a:prstGeom>
            <a:ln w="9525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ector recto 116"/>
            <p:cNvCxnSpPr/>
            <p:nvPr/>
          </p:nvCxnSpPr>
          <p:spPr>
            <a:xfrm>
              <a:off x="2106885" y="2489531"/>
              <a:ext cx="0" cy="180481"/>
            </a:xfrm>
            <a:prstGeom prst="line">
              <a:avLst/>
            </a:prstGeom>
            <a:ln w="9525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ector recto 117"/>
            <p:cNvCxnSpPr/>
            <p:nvPr/>
          </p:nvCxnSpPr>
          <p:spPr>
            <a:xfrm>
              <a:off x="2128184" y="2489531"/>
              <a:ext cx="0" cy="180481"/>
            </a:xfrm>
            <a:prstGeom prst="line">
              <a:avLst/>
            </a:prstGeom>
            <a:ln w="9525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ector recto 118"/>
            <p:cNvCxnSpPr/>
            <p:nvPr/>
          </p:nvCxnSpPr>
          <p:spPr>
            <a:xfrm>
              <a:off x="2147125" y="2489531"/>
              <a:ext cx="0" cy="180481"/>
            </a:xfrm>
            <a:prstGeom prst="line">
              <a:avLst/>
            </a:prstGeom>
            <a:ln w="9525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0" name="Flecha curvada hacia abajo 119"/>
          <p:cNvSpPr/>
          <p:nvPr/>
        </p:nvSpPr>
        <p:spPr>
          <a:xfrm rot="2002665">
            <a:off x="6975963" y="4659276"/>
            <a:ext cx="414493" cy="174276"/>
          </a:xfrm>
          <a:prstGeom prst="curved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121" name="Flecha derecha 120"/>
          <p:cNvSpPr/>
          <p:nvPr/>
        </p:nvSpPr>
        <p:spPr>
          <a:xfrm>
            <a:off x="7813672" y="5265816"/>
            <a:ext cx="626279" cy="287383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3" name="CuadroTexto 122"/>
          <p:cNvSpPr txBox="1"/>
          <p:nvPr/>
        </p:nvSpPr>
        <p:spPr>
          <a:xfrm>
            <a:off x="8580298" y="5229934"/>
            <a:ext cx="10456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/>
              <a:t>Miniprep</a:t>
            </a:r>
            <a:endParaRPr lang="es-ES" dirty="0"/>
          </a:p>
        </p:txBody>
      </p:sp>
      <p:sp>
        <p:nvSpPr>
          <p:cNvPr id="125" name="Flecha doblada hacia arriba 124"/>
          <p:cNvSpPr/>
          <p:nvPr/>
        </p:nvSpPr>
        <p:spPr>
          <a:xfrm rot="10800000" flipH="1">
            <a:off x="9786652" y="5290368"/>
            <a:ext cx="850392" cy="731520"/>
          </a:xfrm>
          <a:prstGeom prst="bentUp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6" name="CuadroTexto 125"/>
          <p:cNvSpPr txBox="1"/>
          <p:nvPr/>
        </p:nvSpPr>
        <p:spPr>
          <a:xfrm>
            <a:off x="9678248" y="6172360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Secuenciación</a:t>
            </a:r>
          </a:p>
        </p:txBody>
      </p:sp>
      <p:sp>
        <p:nvSpPr>
          <p:cNvPr id="127" name="CuadroTexto 126"/>
          <p:cNvSpPr txBox="1"/>
          <p:nvPr/>
        </p:nvSpPr>
        <p:spPr>
          <a:xfrm>
            <a:off x="435039" y="351573"/>
            <a:ext cx="2223301" cy="369332"/>
          </a:xfrm>
          <a:prstGeom prst="rect">
            <a:avLst/>
          </a:prstGeom>
          <a:ln w="190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s-ES" dirty="0"/>
              <a:t>Transformación DH5</a:t>
            </a:r>
            <a:r>
              <a:rPr lang="el-GR" dirty="0">
                <a:latin typeface="Calibri" panose="020F0502020204030204" pitchFamily="34" charset="0"/>
                <a:cs typeface="Calibri" panose="020F0502020204030204" pitchFamily="34" charset="0"/>
              </a:rPr>
              <a:t>α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442753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n 17" descr="Imagen que contiene persona&#10;&#10;Descripción generada automáticamente">
            <a:extLst>
              <a:ext uri="{FF2B5EF4-FFF2-40B4-BE49-F238E27FC236}">
                <a16:creationId xmlns:a16="http://schemas.microsoft.com/office/drawing/2014/main" id="{56CF5270-BB90-4F7F-99EA-B824462CE01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09" t="41978" r="19692" b="15933"/>
          <a:stretch/>
        </p:blipFill>
        <p:spPr>
          <a:xfrm>
            <a:off x="1263048" y="2116644"/>
            <a:ext cx="4095165" cy="352481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535708" y="655781"/>
            <a:ext cx="65424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b="1" dirty="0"/>
              <a:t>PCR con </a:t>
            </a:r>
            <a:r>
              <a:rPr lang="es-ES" sz="2400" b="1" dirty="0" err="1"/>
              <a:t>primers</a:t>
            </a:r>
            <a:r>
              <a:rPr lang="es-ES" sz="2400" b="1" dirty="0"/>
              <a:t> mDHCR24 fw3/rv2 a distintas t</a:t>
            </a:r>
            <a:r>
              <a:rPr lang="es-ES" sz="2400" b="1" baseline="30000" dirty="0"/>
              <a:t>as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1455948" y="2412551"/>
            <a:ext cx="494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err="1">
                <a:solidFill>
                  <a:schemeClr val="bg1"/>
                </a:solidFill>
              </a:rPr>
              <a:t>Std</a:t>
            </a: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12" name="Rectángulo 11"/>
          <p:cNvSpPr/>
          <p:nvPr/>
        </p:nvSpPr>
        <p:spPr>
          <a:xfrm>
            <a:off x="2630821" y="3355596"/>
            <a:ext cx="783498" cy="3164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CuadroTexto 14"/>
          <p:cNvSpPr txBox="1"/>
          <p:nvPr/>
        </p:nvSpPr>
        <p:spPr>
          <a:xfrm>
            <a:off x="4792060" y="3300995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??</a:t>
            </a:r>
          </a:p>
        </p:txBody>
      </p:sp>
      <p:sp>
        <p:nvSpPr>
          <p:cNvPr id="17" name="CuadroTexto 16"/>
          <p:cNvSpPr txBox="1"/>
          <p:nvPr/>
        </p:nvSpPr>
        <p:spPr>
          <a:xfrm>
            <a:off x="5424191" y="3274259"/>
            <a:ext cx="896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1843pb</a:t>
            </a:r>
          </a:p>
        </p:txBody>
      </p:sp>
      <p:sp>
        <p:nvSpPr>
          <p:cNvPr id="19" name="Abrir corchete 18"/>
          <p:cNvSpPr/>
          <p:nvPr/>
        </p:nvSpPr>
        <p:spPr>
          <a:xfrm rot="5400000">
            <a:off x="3700453" y="1151861"/>
            <a:ext cx="50349" cy="1616544"/>
          </a:xfrm>
          <a:prstGeom prst="leftBracket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" name="CuadroTexto 20"/>
          <p:cNvSpPr txBox="1"/>
          <p:nvPr/>
        </p:nvSpPr>
        <p:spPr>
          <a:xfrm>
            <a:off x="3055567" y="1538936"/>
            <a:ext cx="19362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DHCR24 fw3</a:t>
            </a:r>
          </a:p>
        </p:txBody>
      </p:sp>
      <p:sp>
        <p:nvSpPr>
          <p:cNvPr id="26" name="CuadroTexto 25"/>
          <p:cNvSpPr txBox="1"/>
          <p:nvPr/>
        </p:nvSpPr>
        <p:spPr>
          <a:xfrm>
            <a:off x="6669535" y="2239166"/>
            <a:ext cx="451658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s-ES" dirty="0"/>
              <a:t>Amplificación por PCR usando los pares de </a:t>
            </a:r>
            <a:r>
              <a:rPr lang="es-ES" dirty="0" err="1"/>
              <a:t>primers</a:t>
            </a:r>
            <a:r>
              <a:rPr lang="es-ES" dirty="0"/>
              <a:t> DHCR24 fw3/rv2 a dos temperaturas: 63ºC (prevista) y 65ºC, </a:t>
            </a:r>
            <a:r>
              <a:rPr lang="es-ES" dirty="0" err="1"/>
              <a:t>Vf</a:t>
            </a:r>
            <a:r>
              <a:rPr lang="es-ES" dirty="0"/>
              <a:t>=20</a:t>
            </a:r>
            <a:r>
              <a:rPr lang="el-GR" dirty="0"/>
              <a:t> μ</a:t>
            </a:r>
            <a:r>
              <a:rPr lang="es-ES" dirty="0"/>
              <a:t>L.</a:t>
            </a:r>
          </a:p>
          <a:p>
            <a:pPr marL="342900" indent="-342900">
              <a:buAutoNum type="arabicPeriod"/>
            </a:pPr>
            <a:r>
              <a:rPr lang="es-ES" dirty="0"/>
              <a:t>Gel de agarosa al 1%</a:t>
            </a:r>
          </a:p>
          <a:p>
            <a:pPr marL="342900" indent="-342900">
              <a:buAutoNum type="arabicPeriod"/>
            </a:pPr>
            <a:endParaRPr lang="es-ES" dirty="0"/>
          </a:p>
          <a:p>
            <a:pPr marL="342900" indent="-342900">
              <a:buAutoNum type="arabicPeriod"/>
            </a:pPr>
            <a:endParaRPr lang="es-ES" dirty="0"/>
          </a:p>
          <a:p>
            <a:r>
              <a:rPr lang="es-ES" dirty="0"/>
              <a:t>Salen demasiadas bandas a 63ºC y muy juntas, no se puede aislar la de 2268pb. A 65ºC no sale nada en absoluto.</a:t>
            </a:r>
          </a:p>
        </p:txBody>
      </p:sp>
      <p:sp>
        <p:nvSpPr>
          <p:cNvPr id="27" name="CuadroTexto 26"/>
          <p:cNvSpPr txBox="1"/>
          <p:nvPr/>
        </p:nvSpPr>
        <p:spPr>
          <a:xfrm>
            <a:off x="10751127" y="526473"/>
            <a:ext cx="1066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27/08/19</a:t>
            </a: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3957AB88-BD9C-4E65-9294-3A2487F994DE}"/>
              </a:ext>
            </a:extLst>
          </p:cNvPr>
          <p:cNvSpPr txBox="1"/>
          <p:nvPr/>
        </p:nvSpPr>
        <p:spPr>
          <a:xfrm>
            <a:off x="2871727" y="240381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5812C6F4-7779-49E7-A293-4886007CF756}"/>
              </a:ext>
            </a:extLst>
          </p:cNvPr>
          <p:cNvSpPr txBox="1"/>
          <p:nvPr/>
        </p:nvSpPr>
        <p:spPr>
          <a:xfrm>
            <a:off x="4202179" y="240381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30" name="Rectángulo 29">
            <a:extLst>
              <a:ext uri="{FF2B5EF4-FFF2-40B4-BE49-F238E27FC236}">
                <a16:creationId xmlns:a16="http://schemas.microsoft.com/office/drawing/2014/main" id="{1FB2B4B6-B890-4A28-ABB5-F38AD12F8AB9}"/>
              </a:ext>
            </a:extLst>
          </p:cNvPr>
          <p:cNvSpPr/>
          <p:nvPr/>
        </p:nvSpPr>
        <p:spPr>
          <a:xfrm>
            <a:off x="3976731" y="3353835"/>
            <a:ext cx="783498" cy="3164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0FDED923-E57B-4B6B-A011-4862BF96749E}"/>
              </a:ext>
            </a:extLst>
          </p:cNvPr>
          <p:cNvSpPr txBox="1"/>
          <p:nvPr/>
        </p:nvSpPr>
        <p:spPr>
          <a:xfrm>
            <a:off x="2574370" y="2984503"/>
            <a:ext cx="896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2268pb</a:t>
            </a:r>
          </a:p>
        </p:txBody>
      </p:sp>
    </p:spTree>
    <p:extLst>
      <p:ext uri="{BB962C8B-B14F-4D97-AF65-F5344CB8AC3E}">
        <p14:creationId xmlns:p14="http://schemas.microsoft.com/office/powerpoint/2010/main" val="192762590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859</TotalTime>
  <Words>1886</Words>
  <Application>Microsoft Office PowerPoint</Application>
  <PresentationFormat>Panorámica</PresentationFormat>
  <Paragraphs>295</Paragraphs>
  <Slides>25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25</vt:i4>
      </vt:variant>
    </vt:vector>
  </HeadingPairs>
  <TitlesOfParts>
    <vt:vector size="31" baseType="lpstr">
      <vt:lpstr>Arial</vt:lpstr>
      <vt:lpstr>Calibri</vt:lpstr>
      <vt:lpstr>Calibri Light</vt:lpstr>
      <vt:lpstr>Cambria Math</vt:lpstr>
      <vt:lpstr>Times New Roman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Falta diapositiva 1 y las imágenes del experimento 3</dc:title>
  <dc:creator>Marta Torrecilla Parra</dc:creator>
  <cp:lastModifiedBy>Marta Torrecilla Parra</cp:lastModifiedBy>
  <cp:revision>66</cp:revision>
  <dcterms:created xsi:type="dcterms:W3CDTF">2019-09-01T16:43:49Z</dcterms:created>
  <dcterms:modified xsi:type="dcterms:W3CDTF">2019-09-25T14:03:35Z</dcterms:modified>
</cp:coreProperties>
</file>